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5" r:id="rId1"/>
  </p:sldMasterIdLst>
  <p:sldIdLst>
    <p:sldId id="256" r:id="rId2"/>
    <p:sldId id="266" r:id="rId3"/>
    <p:sldId id="257" r:id="rId4"/>
    <p:sldId id="258" r:id="rId5"/>
    <p:sldId id="269" r:id="rId6"/>
    <p:sldId id="259" r:id="rId7"/>
    <p:sldId id="267" r:id="rId8"/>
    <p:sldId id="260" r:id="rId9"/>
    <p:sldId id="261" r:id="rId10"/>
    <p:sldId id="264" r:id="rId11"/>
    <p:sldId id="265" r:id="rId12"/>
    <p:sldId id="262" r:id="rId13"/>
    <p:sldId id="268"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46" d="100"/>
          <a:sy n="46" d="100"/>
        </p:scale>
        <p:origin x="-516"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5" name="Date Placeholder 4"/>
          <p:cNvSpPr>
            <a:spLocks noGrp="1"/>
          </p:cNvSpPr>
          <p:nvPr>
            <p:ph type="dt" sz="half" idx="10"/>
          </p:nvPr>
        </p:nvSpPr>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9232B81E-D528-1843-B790-8C24B126354F}" type="datetimeFigureOut">
              <a:rPr lang="en-US" smtClean="0"/>
              <a:pPr/>
              <a:t>6/19/2012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1A1AE-34BA-3349-8AA2-708B4BA32AB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232B81E-D528-1843-B790-8C24B126354F}" type="datetimeFigureOut">
              <a:rPr lang="en-US" smtClean="0"/>
              <a:pPr/>
              <a:t>6/19/2012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71A1AE-34BA-3349-8AA2-708B4BA32AB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GB" smtClean="0"/>
              <a:t>Click icon to add picture</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GB" smtClean="0"/>
              <a:t>Click icon to add picture</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GB" smtClean="0"/>
              <a:t>Click icon to add picture</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GB" smtClean="0"/>
              <a:t>Click icon to add picture</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GB"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GB"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Click icon to add picture</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GB" smtClean="0"/>
              <a:t>Click icon to add picture</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GB" smtClean="0"/>
              <a:t>Click icon to add picture</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1A1AE-34BA-3349-8AA2-708B4BA32A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1A1AE-34BA-3349-8AA2-708B4BA32AB1}"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GB"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1A1AE-34BA-3349-8AA2-708B4BA32AB1}" type="slidenum">
              <a:rPr lang="en-US" smtClean="0"/>
              <a:pPr/>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GB" smtClean="0"/>
              <a:t>Click to edit Master title style</a:t>
            </a:r>
            <a:endParaRPr/>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10"/>
          </p:nvPr>
        </p:nvSpPr>
        <p:spPr/>
        <p:txBody>
          <a:body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1A1AE-34BA-3349-8AA2-708B4BA32AB1}" type="slidenum">
              <a:rPr lang="en-US" smtClean="0"/>
              <a:pPr/>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GB"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GB" smtClean="0"/>
              <a:t>Click icon to add picture</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GB" smtClean="0"/>
              <a:t>Click icon to add picture</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GB"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9232B81E-D528-1843-B790-8C24B126354F}" type="datetimeFigureOut">
              <a:rPr lang="en-US" smtClean="0"/>
              <a:pPr/>
              <a:t>6/19/2012</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571A1AE-34BA-3349-8AA2-708B4BA32AB1}" type="slidenum">
              <a:rPr lang="en-US" smtClean="0"/>
              <a:pPr/>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7" name="Date Placeholder 6"/>
          <p:cNvSpPr>
            <a:spLocks noGrp="1"/>
          </p:cNvSpPr>
          <p:nvPr>
            <p:ph type="dt" sz="half" idx="10"/>
          </p:nvPr>
        </p:nvSpPr>
        <p:spPr/>
        <p:txBody>
          <a:bodyPr/>
          <a:lstStyle/>
          <a:p>
            <a:fld id="{9232B81E-D528-1843-B790-8C24B126354F}" type="datetimeFigureOut">
              <a:rPr lang="en-US" smtClean="0"/>
              <a:pPr/>
              <a:t>6/19/2012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71A1AE-34BA-3349-8AA2-708B4BA32AB1}" type="slidenum">
              <a:rPr lang="en-US" smtClean="0"/>
              <a:pPr/>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571A1AE-34BA-3349-8AA2-708B4BA32AB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9232B81E-D528-1843-B790-8C24B126354F}" type="datetimeFigureOut">
              <a:rPr lang="en-US" smtClean="0"/>
              <a:pPr/>
              <a:t>6/19/2012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1A1AE-34BA-3349-8AA2-708B4BA32AB1}" type="slidenum">
              <a:rPr lang="en-US" smtClean="0"/>
              <a:pPr/>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GB"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9232B81E-D528-1843-B790-8C24B126354F}" type="datetimeFigureOut">
              <a:rPr lang="en-US" smtClean="0"/>
              <a:pPr/>
              <a:t>6/19/2012</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571A1AE-34BA-3349-8AA2-708B4BA32A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52" r:id="rId17"/>
    <p:sldLayoutId id="2147483753" r:id="rId18"/>
    <p:sldLayoutId id="2147483754" r:id="rId19"/>
    <p:sldLayoutId id="2147483755"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Credit-free certificates for new academics</a:t>
            </a:r>
            <a:endParaRPr lang="en-US" dirty="0"/>
          </a:p>
        </p:txBody>
      </p:sp>
      <p:sp>
        <p:nvSpPr>
          <p:cNvPr id="3" name="Subtitle 2"/>
          <p:cNvSpPr>
            <a:spLocks noGrp="1"/>
          </p:cNvSpPr>
          <p:nvPr>
            <p:ph type="subTitle" idx="1"/>
          </p:nvPr>
        </p:nvSpPr>
        <p:spPr/>
        <p:txBody>
          <a:bodyPr/>
          <a:lstStyle/>
          <a:p>
            <a:r>
              <a:rPr lang="en-US" dirty="0" smtClean="0"/>
              <a:t>Why we tread this path</a:t>
            </a:r>
          </a:p>
          <a:p>
            <a:r>
              <a:rPr lang="en-US" dirty="0" smtClean="0"/>
              <a:t>Jo Peat, University of Roehampton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observations</a:t>
            </a:r>
            <a:endParaRPr lang="en-US" dirty="0"/>
          </a:p>
        </p:txBody>
      </p:sp>
      <p:sp>
        <p:nvSpPr>
          <p:cNvPr id="3" name="Content Placeholder 2"/>
          <p:cNvSpPr>
            <a:spLocks noGrp="1"/>
          </p:cNvSpPr>
          <p:nvPr>
            <p:ph idx="1"/>
          </p:nvPr>
        </p:nvSpPr>
        <p:spPr/>
        <p:txBody>
          <a:bodyPr>
            <a:normAutofit lnSpcReduction="10000"/>
          </a:bodyPr>
          <a:lstStyle/>
          <a:p>
            <a:r>
              <a:rPr lang="en-GB" dirty="0" smtClean="0"/>
              <a:t>We have also built in observations by student consultants. </a:t>
            </a:r>
          </a:p>
          <a:p>
            <a:r>
              <a:rPr lang="en-GB" dirty="0" smtClean="0"/>
              <a:t>The student is paired with a member of staff, has a pre-observation meeting to discuss what the person being observed would like feedback on and to establish how the observation will take place, the observation itself and then a post-observation meeting. </a:t>
            </a:r>
          </a:p>
          <a:p>
            <a:r>
              <a:rPr lang="en-GB" dirty="0" smtClean="0"/>
              <a:t>The student consultant is always on a different programme of study, so will never be taught by the academic whom they are observing.</a:t>
            </a:r>
          </a:p>
          <a:p>
            <a:r>
              <a:rPr lang="en-GB" dirty="0" smtClean="0"/>
              <a:t>This has worked very well so far and both students and academics say how much they have got out of the process.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a:bodyPr>
          <a:lstStyle/>
          <a:p>
            <a:r>
              <a:rPr lang="en-US" dirty="0" smtClean="0"/>
              <a:t>Assessment changed two years ago.</a:t>
            </a:r>
          </a:p>
          <a:p>
            <a:r>
              <a:rPr lang="en-US" dirty="0" smtClean="0"/>
              <a:t>Still portfolio and small, action-research project but:</a:t>
            </a:r>
          </a:p>
          <a:p>
            <a:r>
              <a:rPr lang="en-US" dirty="0" smtClean="0"/>
              <a:t>Portfolio broken down into self-contained pieces of work:</a:t>
            </a:r>
          </a:p>
          <a:p>
            <a:pPr lvl="1"/>
            <a:r>
              <a:rPr lang="en-US" dirty="0" smtClean="0"/>
              <a:t>Virtual reading group; group annotated bibliography and individual E-poster; evaluation of module; review of own professional practice; critique of observation of peer.</a:t>
            </a:r>
          </a:p>
          <a:p>
            <a:r>
              <a:rPr lang="en-US" dirty="0" smtClean="0"/>
              <a:t>Since this new structure, deferrals down from 47% to 0!</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are the essential requirements to make this programme work?</a:t>
            </a:r>
            <a:r>
              <a:rPr lang="en-GB" b="1" dirty="0" smtClean="0">
                <a:solidFill>
                  <a:schemeClr val="accent5"/>
                </a:solidFill>
              </a:rPr>
              <a:t> </a:t>
            </a:r>
            <a:endParaRPr lang="en-US" sz="1800" dirty="0"/>
          </a:p>
        </p:txBody>
      </p:sp>
      <p:sp>
        <p:nvSpPr>
          <p:cNvPr id="3" name="Content Placeholder 2"/>
          <p:cNvSpPr>
            <a:spLocks noGrp="1"/>
          </p:cNvSpPr>
          <p:nvPr>
            <p:ph idx="1"/>
          </p:nvPr>
        </p:nvSpPr>
        <p:spPr/>
        <p:txBody>
          <a:bodyPr>
            <a:normAutofit lnSpcReduction="10000"/>
          </a:bodyPr>
          <a:lstStyle/>
          <a:p>
            <a:pPr>
              <a:buNone/>
            </a:pPr>
            <a:endParaRPr lang="en-GB" sz="4000" dirty="0" smtClean="0"/>
          </a:p>
          <a:p>
            <a:pPr lvl="1" fontAlgn="auto" hangingPunct="0"/>
            <a:r>
              <a:rPr lang="en-GB" dirty="0" smtClean="0"/>
              <a:t>Tie in with HR processes – induction, probation and appraisal</a:t>
            </a:r>
            <a:endParaRPr lang="en-GB" sz="4000" dirty="0" smtClean="0"/>
          </a:p>
          <a:p>
            <a:pPr lvl="1" fontAlgn="auto" hangingPunct="0"/>
            <a:r>
              <a:rPr lang="en-GB" dirty="0" smtClean="0"/>
              <a:t>Make it compulsory for all new staff</a:t>
            </a:r>
            <a:endParaRPr lang="en-GB" sz="4000" dirty="0" smtClean="0"/>
          </a:p>
          <a:p>
            <a:pPr lvl="1" fontAlgn="auto" hangingPunct="0"/>
            <a:r>
              <a:rPr lang="en-GB" dirty="0" smtClean="0"/>
              <a:t>Get buy-in from managers and keep them involved in the process</a:t>
            </a:r>
            <a:endParaRPr lang="en-GB" sz="4000" dirty="0" smtClean="0"/>
          </a:p>
          <a:p>
            <a:pPr lvl="1" fontAlgn="auto" hangingPunct="0"/>
            <a:r>
              <a:rPr lang="en-GB" dirty="0" smtClean="0"/>
              <a:t>Role of external</a:t>
            </a:r>
            <a:endParaRPr lang="en-GB" sz="4000" dirty="0" smtClean="0"/>
          </a:p>
          <a:p>
            <a:pPr lvl="1" hangingPunct="0"/>
            <a:r>
              <a:rPr lang="en-GB" dirty="0" smtClean="0"/>
              <a:t>Keep raising profile of programme in Departments with champions, especially former participants</a:t>
            </a:r>
          </a:p>
          <a:p>
            <a:pPr lvl="1" hangingPunct="0"/>
            <a:r>
              <a:rPr lang="en-GB" dirty="0" smtClean="0"/>
              <a:t>Need culture of expectation, high standards, commitment and relevance for the programme to be successful and all HR boxes need to be ticked!</a:t>
            </a:r>
          </a:p>
          <a:p>
            <a:pPr lvl="1" hangingPunct="0"/>
            <a:r>
              <a:rPr lang="en-GB" dirty="0" smtClean="0"/>
              <a:t>New imperative at Roehampton for colleagues to have at least FHEA.</a:t>
            </a:r>
          </a:p>
          <a:p>
            <a:pPr lvl="1" hangingPunct="0">
              <a:buNone/>
            </a:pPr>
            <a:endParaRPr lang="en-GB" sz="4000"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from External</a:t>
            </a:r>
            <a:endParaRPr lang="en-US" dirty="0"/>
          </a:p>
        </p:txBody>
      </p:sp>
      <p:sp>
        <p:nvSpPr>
          <p:cNvPr id="3" name="Content Placeholder 2"/>
          <p:cNvSpPr>
            <a:spLocks noGrp="1"/>
          </p:cNvSpPr>
          <p:nvPr>
            <p:ph idx="1"/>
          </p:nvPr>
        </p:nvSpPr>
        <p:spPr/>
        <p:txBody>
          <a:bodyPr/>
          <a:lstStyle/>
          <a:p>
            <a:r>
              <a:rPr lang="en-GB" dirty="0" smtClean="0"/>
              <a:t>“The standards attained by the students whose work I read were high – at least as high as those on the two other courses I work with at the moment (one a specialist college, the other a Russell Group institution) and in some cases higher. They have taken a scholarly approach to their work and some of it was excellent. Even the work which the team signalled might be at or near the borderline was, in my view, well over it in the right direction.”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Would this work for you?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did we work with UKPSF and HEA accreditation?</a:t>
            </a:r>
            <a:endParaRPr lang="en-US" dirty="0"/>
          </a:p>
        </p:txBody>
      </p:sp>
      <p:sp>
        <p:nvSpPr>
          <p:cNvPr id="3" name="Content Placeholder 2"/>
          <p:cNvSpPr>
            <a:spLocks noGrp="1"/>
          </p:cNvSpPr>
          <p:nvPr>
            <p:ph idx="1"/>
          </p:nvPr>
        </p:nvSpPr>
        <p:spPr/>
        <p:txBody>
          <a:bodyPr>
            <a:normAutofit/>
          </a:bodyPr>
          <a:lstStyle/>
          <a:p>
            <a:r>
              <a:rPr lang="en-US" dirty="0" smtClean="0"/>
              <a:t>Very early on Roehampton had a framework of provision linked to old UKPSF:</a:t>
            </a:r>
          </a:p>
          <a:p>
            <a:pPr lvl="1"/>
            <a:r>
              <a:rPr lang="en-US" dirty="0" smtClean="0"/>
              <a:t>SD1 ‘evidenced’ by successful completion of SEDA Introduction to Supporting Learning and Teaching and accredited by HEA at AHEA;</a:t>
            </a:r>
          </a:p>
          <a:p>
            <a:pPr lvl="1"/>
            <a:r>
              <a:rPr lang="en-US" dirty="0" smtClean="0"/>
              <a:t>SD2 ‘evidenced’ by successful completion of University of Roehampton Certificate in Learning and Teaching in HE (UR Cert) and accredited by HEA at FHEA;</a:t>
            </a:r>
          </a:p>
          <a:p>
            <a:pPr lvl="1"/>
            <a:r>
              <a:rPr lang="en-US" dirty="0" smtClean="0"/>
              <a:t>A series of workshops linked to the individual route for experienced academics at SD2;</a:t>
            </a:r>
          </a:p>
          <a:p>
            <a:pPr lvl="1"/>
            <a:r>
              <a:rPr lang="en-US" dirty="0" smtClean="0"/>
              <a:t>SD3 – provision agreed at this level</a:t>
            </a:r>
            <a:r>
              <a:rPr lang="en-US" dirty="0" smtClean="0">
                <a:solidFill>
                  <a:schemeClr val="tx1"/>
                </a:solidFill>
              </a:rPr>
              <a:t> </a:t>
            </a:r>
            <a:r>
              <a:rPr lang="en-US" dirty="0" smtClean="0"/>
              <a:t>linked to provision of evidence for a promotion route (L&amp;T), but no-one tried to get recognition at this level under the former system.</a:t>
            </a:r>
          </a:p>
          <a:p>
            <a:pPr lvl="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to UR Cert</a:t>
            </a:r>
            <a:endParaRPr lang="en-US" dirty="0"/>
          </a:p>
        </p:txBody>
      </p:sp>
      <p:sp>
        <p:nvSpPr>
          <p:cNvPr id="3" name="Content Placeholder 2"/>
          <p:cNvSpPr>
            <a:spLocks noGrp="1"/>
          </p:cNvSpPr>
          <p:nvPr>
            <p:ph idx="1"/>
          </p:nvPr>
        </p:nvSpPr>
        <p:spPr/>
        <p:txBody>
          <a:bodyPr>
            <a:normAutofit/>
          </a:bodyPr>
          <a:lstStyle/>
          <a:p>
            <a:pPr>
              <a:buNone/>
            </a:pPr>
            <a:endParaRPr lang="en-GB" dirty="0" smtClean="0"/>
          </a:p>
          <a:p>
            <a:r>
              <a:rPr lang="en-GB" dirty="0"/>
              <a:t>S</a:t>
            </a:r>
            <a:r>
              <a:rPr lang="en-GB" dirty="0" smtClean="0"/>
              <a:t>tand</a:t>
            </a:r>
            <a:r>
              <a:rPr lang="en-GB" dirty="0"/>
              <a:t>-alone, one year course for academic staff new to teaching in higher </a:t>
            </a:r>
            <a:r>
              <a:rPr lang="en-GB" dirty="0" smtClean="0"/>
              <a:t>education </a:t>
            </a:r>
          </a:p>
          <a:p>
            <a:r>
              <a:rPr lang="en-GB" dirty="0" smtClean="0"/>
              <a:t>Until </a:t>
            </a:r>
            <a:r>
              <a:rPr lang="en-GB" dirty="0"/>
              <a:t>four years ago the course was a PG Cert and sat in the School of Education.</a:t>
            </a:r>
            <a:r>
              <a:rPr lang="en-GB" dirty="0" smtClean="0"/>
              <a:t> </a:t>
            </a:r>
          </a:p>
          <a:p>
            <a:r>
              <a:rPr lang="en-GB" dirty="0"/>
              <a:t>T</a:t>
            </a:r>
            <a:r>
              <a:rPr lang="en-GB" dirty="0" smtClean="0"/>
              <a:t>ied </a:t>
            </a:r>
            <a:r>
              <a:rPr lang="en-GB" dirty="0"/>
              <a:t>to the MA Education and carried 60 M-level credits</a:t>
            </a:r>
            <a:r>
              <a:rPr lang="en-GB" dirty="0" smtClean="0"/>
              <a:t>.</a:t>
            </a:r>
          </a:p>
          <a:p>
            <a:r>
              <a:rPr lang="en-GB" dirty="0" smtClean="0"/>
              <a:t> </a:t>
            </a:r>
            <a:r>
              <a:rPr lang="en-GB" dirty="0"/>
              <a:t>S</a:t>
            </a:r>
            <a:r>
              <a:rPr lang="en-GB" dirty="0" smtClean="0"/>
              <a:t>crutinised </a:t>
            </a:r>
            <a:r>
              <a:rPr lang="en-GB" dirty="0"/>
              <a:t>by Education Exam Boards and Education Programme </a:t>
            </a:r>
            <a:r>
              <a:rPr lang="en-GB" dirty="0" smtClean="0"/>
              <a:t>Boards.</a:t>
            </a:r>
          </a:p>
          <a:p>
            <a:pPr>
              <a:buNone/>
            </a:pPr>
            <a:r>
              <a:rPr lang="en-GB" dirty="0" smtClean="0"/>
              <a:t>So nothing new there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years ago …</a:t>
            </a:r>
            <a:endParaRPr lang="en-US" dirty="0"/>
          </a:p>
        </p:txBody>
      </p:sp>
      <p:sp>
        <p:nvSpPr>
          <p:cNvPr id="3" name="Content Placeholder 2"/>
          <p:cNvSpPr>
            <a:spLocks noGrp="1"/>
          </p:cNvSpPr>
          <p:nvPr>
            <p:ph idx="1"/>
          </p:nvPr>
        </p:nvSpPr>
        <p:spPr/>
        <p:txBody>
          <a:bodyPr>
            <a:normAutofit/>
          </a:bodyPr>
          <a:lstStyle/>
          <a:p>
            <a:r>
              <a:rPr lang="en-GB" dirty="0" smtClean="0"/>
              <a:t>UR Cert moved </a:t>
            </a:r>
            <a:r>
              <a:rPr lang="en-GB" dirty="0"/>
              <a:t>to</a:t>
            </a:r>
            <a:r>
              <a:rPr lang="en-GB" dirty="0" smtClean="0"/>
              <a:t> Learning and Teaching Enhancement Unit (LTEU) away from academic School;</a:t>
            </a:r>
          </a:p>
          <a:p>
            <a:r>
              <a:rPr lang="en-GB" dirty="0"/>
              <a:t>B</a:t>
            </a:r>
            <a:r>
              <a:rPr lang="en-GB" dirty="0" smtClean="0"/>
              <a:t>ecame </a:t>
            </a:r>
            <a:r>
              <a:rPr lang="en-GB" dirty="0"/>
              <a:t>non-credit-</a:t>
            </a:r>
            <a:r>
              <a:rPr lang="en-GB" dirty="0" smtClean="0"/>
              <a:t>bearing, but accredited at Fellowship level by HEA;</a:t>
            </a:r>
          </a:p>
          <a:p>
            <a:r>
              <a:rPr lang="en-GB" dirty="0" smtClean="0"/>
              <a:t>As yet, no-one has wanted credits, but course can be APEL-</a:t>
            </a:r>
            <a:r>
              <a:rPr lang="en-GB" dirty="0" err="1" smtClean="0"/>
              <a:t>ed</a:t>
            </a:r>
            <a:r>
              <a:rPr lang="en-GB" dirty="0" smtClean="0"/>
              <a:t>, if necessary ;</a:t>
            </a:r>
          </a:p>
          <a:p>
            <a:r>
              <a:rPr lang="en-GB" dirty="0" smtClean="0"/>
              <a:t>Participants </a:t>
            </a:r>
            <a:r>
              <a:rPr lang="en-GB" dirty="0"/>
              <a:t>are happy to have the RU Cert as a stand-alone </a:t>
            </a:r>
            <a:r>
              <a:rPr lang="en-GB" dirty="0" smtClean="0"/>
              <a:t>course, recognised and accredited by HEA and tied to FHEA;</a:t>
            </a:r>
          </a:p>
          <a:p>
            <a:r>
              <a:rPr lang="en-GB" dirty="0" smtClean="0"/>
              <a:t>For them, FHEA is more important than M Level credits. </a:t>
            </a:r>
            <a:endParaRPr lang="en-GB"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Discussion</a:t>
            </a:r>
            <a:endParaRPr lang="en-US" dirty="0"/>
          </a:p>
        </p:txBody>
      </p:sp>
      <p:sp>
        <p:nvSpPr>
          <p:cNvPr id="5" name="Content Placeholder 4"/>
          <p:cNvSpPr>
            <a:spLocks noGrp="1"/>
          </p:cNvSpPr>
          <p:nvPr>
            <p:ph idx="1"/>
          </p:nvPr>
        </p:nvSpPr>
        <p:spPr/>
        <p:txBody>
          <a:bodyPr>
            <a:normAutofit/>
          </a:bodyPr>
          <a:lstStyle/>
          <a:p>
            <a:r>
              <a:rPr lang="en-US" sz="2800" dirty="0" smtClean="0"/>
              <a:t>What do you think of untying the </a:t>
            </a:r>
            <a:r>
              <a:rPr lang="en-US" sz="2800" dirty="0" err="1" smtClean="0"/>
              <a:t>programme</a:t>
            </a:r>
            <a:r>
              <a:rPr lang="en-US" sz="2800" dirty="0" smtClean="0"/>
              <a:t> from M Level credits?</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B</a:t>
            </a:r>
            <a:r>
              <a:rPr lang="en-GB" dirty="0" smtClean="0"/>
              <a:t>enefits of ‘owning’ the UR Cert</a:t>
            </a:r>
            <a:br>
              <a:rPr lang="en-GB" dirty="0" smtClean="0"/>
            </a:br>
            <a:endParaRPr lang="en-US" dirty="0"/>
          </a:p>
        </p:txBody>
      </p:sp>
      <p:sp>
        <p:nvSpPr>
          <p:cNvPr id="3" name="Content Placeholder 2"/>
          <p:cNvSpPr>
            <a:spLocks noGrp="1"/>
          </p:cNvSpPr>
          <p:nvPr>
            <p:ph idx="1"/>
          </p:nvPr>
        </p:nvSpPr>
        <p:spPr/>
        <p:txBody>
          <a:bodyPr>
            <a:normAutofit lnSpcReduction="10000"/>
          </a:bodyPr>
          <a:lstStyle/>
          <a:p>
            <a:pPr>
              <a:buNone/>
            </a:pPr>
            <a:endParaRPr lang="en-GB" dirty="0" smtClean="0"/>
          </a:p>
          <a:p>
            <a:pPr lvl="0"/>
            <a:r>
              <a:rPr lang="en-GB" dirty="0"/>
              <a:t>W</a:t>
            </a:r>
            <a:r>
              <a:rPr lang="en-GB" dirty="0" smtClean="0"/>
              <a:t>e </a:t>
            </a:r>
            <a:r>
              <a:rPr lang="en-GB" dirty="0"/>
              <a:t>can alter aspects of the</a:t>
            </a:r>
            <a:r>
              <a:rPr lang="en-GB" dirty="0" smtClean="0"/>
              <a:t> UR Cert </a:t>
            </a:r>
            <a:r>
              <a:rPr lang="en-GB" dirty="0"/>
              <a:t>to fit with developments in the field without</a:t>
            </a:r>
            <a:r>
              <a:rPr lang="en-GB" dirty="0" smtClean="0"/>
              <a:t> going through </a:t>
            </a:r>
            <a:r>
              <a:rPr lang="en-GB" dirty="0"/>
              <a:t>all the University quality control structures;</a:t>
            </a:r>
            <a:endParaRPr lang="en-GB" dirty="0" smtClean="0"/>
          </a:p>
          <a:p>
            <a:pPr lvl="0"/>
            <a:r>
              <a:rPr lang="en-GB" dirty="0"/>
              <a:t>W</a:t>
            </a:r>
            <a:r>
              <a:rPr lang="en-GB" dirty="0" smtClean="0"/>
              <a:t>e </a:t>
            </a:r>
            <a:r>
              <a:rPr lang="en-GB" dirty="0"/>
              <a:t>establish our own deadlines,</a:t>
            </a:r>
            <a:r>
              <a:rPr lang="en-GB" dirty="0" smtClean="0"/>
              <a:t> rather </a:t>
            </a:r>
            <a:r>
              <a:rPr lang="en-GB" dirty="0"/>
              <a:t>than</a:t>
            </a:r>
            <a:r>
              <a:rPr lang="en-GB" dirty="0" smtClean="0"/>
              <a:t> these being </a:t>
            </a:r>
            <a:r>
              <a:rPr lang="en-GB" dirty="0"/>
              <a:t>determined by University structures;</a:t>
            </a:r>
            <a:endParaRPr lang="en-GB" dirty="0" smtClean="0"/>
          </a:p>
          <a:p>
            <a:pPr lvl="0"/>
            <a:r>
              <a:rPr lang="en-GB" dirty="0"/>
              <a:t>W</a:t>
            </a:r>
            <a:r>
              <a:rPr lang="en-GB" dirty="0" smtClean="0"/>
              <a:t>e </a:t>
            </a:r>
            <a:r>
              <a:rPr lang="en-GB" dirty="0"/>
              <a:t>have greater flexibility with the design of the course</a:t>
            </a:r>
            <a:r>
              <a:rPr lang="en-GB" dirty="0" smtClean="0"/>
              <a:t>;</a:t>
            </a:r>
          </a:p>
          <a:p>
            <a:pPr lvl="0"/>
            <a:r>
              <a:rPr lang="en-GB" dirty="0" smtClean="0"/>
              <a:t>No longer a tension between jumping through MA academic expectation hoops and deep reflection/commitment to professional development we require.</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2</a:t>
            </a:r>
            <a:endParaRPr lang="en-US" dirty="0"/>
          </a:p>
        </p:txBody>
      </p:sp>
      <p:sp>
        <p:nvSpPr>
          <p:cNvPr id="3" name="Content Placeholder 2"/>
          <p:cNvSpPr>
            <a:spLocks noGrp="1"/>
          </p:cNvSpPr>
          <p:nvPr>
            <p:ph idx="1"/>
          </p:nvPr>
        </p:nvSpPr>
        <p:spPr/>
        <p:txBody>
          <a:bodyPr>
            <a:normAutofit/>
          </a:bodyPr>
          <a:lstStyle/>
          <a:p>
            <a:pPr lvl="0"/>
            <a:r>
              <a:rPr lang="en-GB" dirty="0" smtClean="0"/>
              <a:t>Participants don’t have to have their work scrutinised by other, more experienced colleagues, which can be disconcerting;</a:t>
            </a:r>
          </a:p>
          <a:p>
            <a:pPr lvl="0"/>
            <a:r>
              <a:rPr lang="en-GB" dirty="0" smtClean="0"/>
              <a:t>We hold our own exam boards, with an external advisor, to suit our time frames not those established by taught degree courses;</a:t>
            </a:r>
          </a:p>
          <a:p>
            <a:r>
              <a:rPr lang="en-GB" dirty="0" smtClean="0"/>
              <a:t>We operate on a pass/fail basis, so marking the work is more straightforward.</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a:t>
            </a:r>
            <a:r>
              <a:rPr lang="en-US" dirty="0" err="1" smtClean="0"/>
              <a:t>GTAs</a:t>
            </a:r>
            <a:r>
              <a:rPr lang="en-US" dirty="0" smtClean="0"/>
              <a:t> and other colleagues who may teach?</a:t>
            </a:r>
            <a:endParaRPr lang="en-US" dirty="0"/>
          </a:p>
        </p:txBody>
      </p:sp>
      <p:sp>
        <p:nvSpPr>
          <p:cNvPr id="3" name="Content Placeholder 2"/>
          <p:cNvSpPr>
            <a:spLocks noGrp="1"/>
          </p:cNvSpPr>
          <p:nvPr>
            <p:ph idx="1"/>
          </p:nvPr>
        </p:nvSpPr>
        <p:spPr/>
        <p:txBody>
          <a:bodyPr>
            <a:normAutofit/>
          </a:bodyPr>
          <a:lstStyle/>
          <a:p>
            <a:r>
              <a:rPr lang="en-GB" dirty="0"/>
              <a:t>W</a:t>
            </a:r>
            <a:r>
              <a:rPr lang="en-GB" dirty="0" smtClean="0"/>
              <a:t>ouldn’t colleagues in academic-related posts/graduate teaching assistants </a:t>
            </a:r>
            <a:r>
              <a:rPr lang="en-GB" dirty="0"/>
              <a:t>like/benefit from M Level credits?</a:t>
            </a:r>
            <a:r>
              <a:rPr lang="en-GB" dirty="0" smtClean="0"/>
              <a:t> </a:t>
            </a:r>
          </a:p>
          <a:p>
            <a:pPr lvl="1"/>
            <a:r>
              <a:rPr lang="en-GB" dirty="0" smtClean="0"/>
              <a:t>The UR </a:t>
            </a:r>
            <a:r>
              <a:rPr lang="en-GB" dirty="0"/>
              <a:t>Cert is designed specifically for those who have a substantial teaching load.</a:t>
            </a:r>
            <a:r>
              <a:rPr lang="en-GB" dirty="0" smtClean="0"/>
              <a:t> </a:t>
            </a:r>
          </a:p>
          <a:p>
            <a:pPr lvl="1"/>
            <a:r>
              <a:rPr lang="en-GB" dirty="0" smtClean="0"/>
              <a:t>Other colleagues are </a:t>
            </a:r>
            <a:r>
              <a:rPr lang="en-GB" dirty="0"/>
              <a:t>offered a short course, which is accredited by both SEDA and at AHEA level.</a:t>
            </a:r>
            <a:r>
              <a:rPr lang="en-GB" dirty="0" smtClean="0"/>
              <a:t> </a:t>
            </a:r>
          </a:p>
          <a:p>
            <a:pPr lvl="2"/>
            <a:r>
              <a:rPr lang="en-GB" dirty="0" smtClean="0"/>
              <a:t>Very </a:t>
            </a:r>
            <a:r>
              <a:rPr lang="en-GB" dirty="0"/>
              <a:t>different focus from</a:t>
            </a:r>
            <a:r>
              <a:rPr lang="en-GB" dirty="0" smtClean="0"/>
              <a:t> UR </a:t>
            </a:r>
            <a:r>
              <a:rPr lang="en-GB" dirty="0"/>
              <a:t>Cert, which is much more around the scholarship of learning and teaching in </a:t>
            </a:r>
            <a:r>
              <a:rPr lang="en-GB" dirty="0" smtClean="0"/>
              <a:t>HE;  </a:t>
            </a:r>
            <a:r>
              <a:rPr lang="en-GB" dirty="0"/>
              <a:t>Intro to Supporting Learning and Teaching in HE is much more practically focussed.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b="1" dirty="0" smtClean="0"/>
              <a:t>How is the programme structured? As you would probably expect …</a:t>
            </a:r>
            <a:r>
              <a:rPr lang="en-GB" dirty="0" smtClean="0"/>
              <a:t/>
            </a:r>
            <a:br>
              <a:rPr lang="en-GB" dirty="0" smtClean="0"/>
            </a:br>
            <a:endParaRPr lang="en-US" dirty="0"/>
          </a:p>
        </p:txBody>
      </p:sp>
      <p:sp>
        <p:nvSpPr>
          <p:cNvPr id="3" name="Content Placeholder 2"/>
          <p:cNvSpPr>
            <a:spLocks noGrp="1"/>
          </p:cNvSpPr>
          <p:nvPr>
            <p:ph idx="1"/>
          </p:nvPr>
        </p:nvSpPr>
        <p:spPr/>
        <p:txBody>
          <a:bodyPr>
            <a:normAutofit/>
          </a:bodyPr>
          <a:lstStyle/>
          <a:p>
            <a:r>
              <a:rPr lang="en-GB" dirty="0"/>
              <a:t>The programme is structured around two modules, each aligned to a number of learning outcomes.</a:t>
            </a:r>
            <a:r>
              <a:rPr lang="en-GB" dirty="0" smtClean="0"/>
              <a:t> </a:t>
            </a:r>
          </a:p>
          <a:p>
            <a:pPr lvl="1"/>
            <a:r>
              <a:rPr lang="en-GB" dirty="0" smtClean="0"/>
              <a:t>The </a:t>
            </a:r>
            <a:r>
              <a:rPr lang="en-GB" dirty="0"/>
              <a:t>first module is the taught component of the</a:t>
            </a:r>
            <a:r>
              <a:rPr lang="en-GB" dirty="0" smtClean="0"/>
              <a:t> UR </a:t>
            </a:r>
            <a:r>
              <a:rPr lang="en-GB" dirty="0"/>
              <a:t>Cert, which runs from September to April and the teaching observations and is assessed by portfolio;</a:t>
            </a:r>
            <a:r>
              <a:rPr lang="en-GB" dirty="0" smtClean="0"/>
              <a:t> </a:t>
            </a:r>
          </a:p>
          <a:p>
            <a:pPr lvl="1"/>
            <a:r>
              <a:rPr lang="en-GB" dirty="0" smtClean="0"/>
              <a:t>the </a:t>
            </a:r>
            <a:r>
              <a:rPr lang="en-GB" dirty="0"/>
              <a:t>second is a small-scale action research investigation, which will run concurrently, but will be largely based on independent work.</a:t>
            </a:r>
            <a:r>
              <a:rPr lang="en-GB" dirty="0" smtClean="0"/>
              <a:t> </a:t>
            </a:r>
          </a:p>
          <a:p>
            <a:r>
              <a:rPr lang="en-GB" dirty="0" smtClean="0"/>
              <a:t>All </a:t>
            </a:r>
            <a:r>
              <a:rPr lang="en-GB" dirty="0"/>
              <a:t>finished work is due for submission in early September of the following year, although there are interim pieces of work and deadlines built into the course. </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2158</TotalTime>
  <Words>1008</Words>
  <Application>Microsoft Office PowerPoint</Application>
  <PresentationFormat>On-screen Show (4:3)</PresentationFormat>
  <Paragraphs>67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Advantage</vt:lpstr>
      <vt:lpstr>Credit-free certificates for new academics</vt:lpstr>
      <vt:lpstr>How did we work with UKPSF and HEA accreditation?</vt:lpstr>
      <vt:lpstr>Background to UR Cert</vt:lpstr>
      <vt:lpstr>Four years ago …</vt:lpstr>
      <vt:lpstr>Discussion</vt:lpstr>
      <vt:lpstr>Benefits of ‘owning’ the UR Cert </vt:lpstr>
      <vt:lpstr>Benefits 2</vt:lpstr>
      <vt:lpstr>What about GTAs and other colleagues who may teach?</vt:lpstr>
      <vt:lpstr>How is the programme structured? As you would probably expect … </vt:lpstr>
      <vt:lpstr>Student observations</vt:lpstr>
      <vt:lpstr>Assessment</vt:lpstr>
      <vt:lpstr>What are the essential requirements to make this programme work? </vt:lpstr>
      <vt:lpstr>Comments from External</vt:lpstr>
      <vt:lpstr>Would this work for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Credit-free certificates for new academics</dc:title>
  <dc:creator>Joanna Aylin</dc:creator>
  <cp:lastModifiedBy>Ann Aitken</cp:lastModifiedBy>
  <cp:revision>29</cp:revision>
  <dcterms:created xsi:type="dcterms:W3CDTF">2012-04-23T19:53:15Z</dcterms:created>
  <dcterms:modified xsi:type="dcterms:W3CDTF">2012-06-19T13:02:41Z</dcterms:modified>
</cp:coreProperties>
</file>