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907" r:id="rId3"/>
    <p:sldId id="906" r:id="rId4"/>
    <p:sldId id="854" r:id="rId5"/>
    <p:sldId id="914" r:id="rId6"/>
    <p:sldId id="921" r:id="rId7"/>
    <p:sldId id="900" r:id="rId8"/>
    <p:sldId id="903" r:id="rId9"/>
    <p:sldId id="902" r:id="rId10"/>
    <p:sldId id="899" r:id="rId11"/>
    <p:sldId id="915" r:id="rId12"/>
    <p:sldId id="837" r:id="rId13"/>
    <p:sldId id="909" r:id="rId14"/>
    <p:sldId id="923" r:id="rId15"/>
    <p:sldId id="918" r:id="rId16"/>
    <p:sldId id="917" r:id="rId17"/>
    <p:sldId id="855" r:id="rId18"/>
    <p:sldId id="922" r:id="rId19"/>
    <p:sldId id="924" r:id="rId20"/>
    <p:sldId id="920" r:id="rId21"/>
    <p:sldId id="910" r:id="rId22"/>
    <p:sldId id="916" r:id="rId23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rgbClr val="FF6600"/>
      </a:buClr>
      <a:buFont typeface="Wingdings" pitchFamily="2" charset="2"/>
      <a:buChar char="§"/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FF6600"/>
      </a:buClr>
      <a:buFont typeface="Wingdings" pitchFamily="2" charset="2"/>
      <a:buChar char="§"/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FF6600"/>
      </a:buClr>
      <a:buFont typeface="Wingdings" pitchFamily="2" charset="2"/>
      <a:buChar char="§"/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FF6600"/>
      </a:buClr>
      <a:buFont typeface="Wingdings" pitchFamily="2" charset="2"/>
      <a:buChar char="§"/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FF6600"/>
      </a:buClr>
      <a:buFont typeface="Wingdings" pitchFamily="2" charset="2"/>
      <a:buChar char="§"/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hlink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  <a:srgbClr val="FF9900"/>
    <a:srgbClr val="969696"/>
    <a:srgbClr val="808080"/>
    <a:srgbClr val="5F5F5F"/>
    <a:srgbClr val="8388B9"/>
    <a:srgbClr val="C8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81017" autoAdjust="0"/>
  </p:normalViewPr>
  <p:slideViewPr>
    <p:cSldViewPr>
      <p:cViewPr>
        <p:scale>
          <a:sx n="41" d="100"/>
          <a:sy n="41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990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649E43-2D83-4E80-84E1-6A3334E0A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5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560E33-CF0E-4D2C-BCFA-A1E278BB5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1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E2979-28D7-4CC0-812F-50C37FB7AF0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</a:t>
            </a:r>
            <a:br>
              <a:rPr lang="en-GB" smtClean="0"/>
            </a:b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FD249-3B5C-42A1-A7CF-9618D717C607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862D5-0408-4C08-8B3B-07B78C122D1F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Support for experienced staff particularly to support CK</a:t>
            </a:r>
            <a:r>
              <a:rPr lang="en-GB" baseline="0" dirty="0" smtClean="0"/>
              <a:t> and PVs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D7979-226E-47F3-8616-3EBC628FEC1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Map existing CPD activities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Map potential evidence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Create vignettes of real people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0AE09-6CF1-4BB1-99D0-2D6A90E7FABE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All revised to reflect UKPSF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60E33-CF0E-4D2C-BCFA-A1E278BB544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60E33-CF0E-4D2C-BCFA-A1E278BB544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3D9EA-B9C7-4691-98A7-A1A00A5CFC8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Need to produce some vignettes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need to follow the terminology or word count or indeed the format demanded by the HEA if applying through the individual route.  </a:t>
            </a:r>
          </a:p>
          <a:p>
            <a:r>
              <a:rPr lang="en-GB" dirty="0" smtClean="0"/>
              <a:t>Staff willingness to write lots or indeed at all</a:t>
            </a:r>
          </a:p>
          <a:p>
            <a:r>
              <a:rPr lang="en-GB" dirty="0" smtClean="0"/>
              <a:t>Tension between professional dialogue route and needing evidence</a:t>
            </a:r>
            <a:r>
              <a:rPr lang="en-GB" baseline="0" dirty="0" smtClean="0"/>
              <a:t> of academic writing 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60E33-CF0E-4D2C-BCFA-A1E278BB544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of our staff will go through the individual recognition route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60E33-CF0E-4D2C-BCFA-A1E278BB544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7F304-E828-42B8-80FF-13746AFEBB23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Use a third university?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2999-261A-4ADF-8A3F-F451DD1D30D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2A574-2463-4229-93A6-D9AFC0569A4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9D63C-B9B8-4A19-BEA0-FB279E39D33E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 </a:t>
            </a:r>
            <a:br>
              <a:rPr lang="en-GB" smtClean="0"/>
            </a:b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2A7A1-0B80-4574-AA02-5213782C3295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8315B-6F78-4344-AF36-4CC3F73502B5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54AEA-1610-439E-93CB-5EFAE94C80FD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60E33-CF0E-4D2C-BCFA-A1E278BB544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FFBC-DDA7-4434-9778-FD1F027C0FAB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AA88B-C049-4EF8-99BC-839D4B17389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DECB1-1A74-4AAA-9197-B36784F7C844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 rot="16200000">
            <a:off x="-3151187" y="3230562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CPD</a:t>
            </a:r>
            <a:r>
              <a:rPr lang="en-GB" altLang="en-GB" sz="2000" baseline="0" dirty="0" smtClean="0">
                <a:solidFill>
                  <a:srgbClr val="003399"/>
                </a:solidFill>
                <a:latin typeface="Arial" charset="0"/>
              </a:rPr>
              <a:t> Framework – Thinking Differently - </a:t>
            </a: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GB" altLang="en-GB" sz="2000" dirty="0">
                <a:solidFill>
                  <a:srgbClr val="003399"/>
                </a:solidFill>
                <a:latin typeface="Arial" charset="0"/>
              </a:rPr>
              <a:t>Nimmo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 flipH="1">
            <a:off x="609600" y="0"/>
            <a:ext cx="0" cy="71628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184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64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35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70" name="Text Box 20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5625" y="2492375"/>
            <a:ext cx="63007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</a:rPr>
              <a:t>Contribution to SEDA CPD Framework workshop, May 2012</a:t>
            </a:r>
          </a:p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GB" sz="2800" b="1" dirty="0" smtClean="0">
                <a:solidFill>
                  <a:schemeClr val="bg1"/>
                </a:solidFill>
                <a:latin typeface="Arial" charset="0"/>
              </a:rPr>
              <a:t>Alison </a:t>
            </a:r>
            <a:r>
              <a:rPr lang="en-GB" altLang="en-GB" sz="2800" b="1" dirty="0">
                <a:solidFill>
                  <a:schemeClr val="bg1"/>
                </a:solidFill>
                <a:latin typeface="Arial" charset="0"/>
              </a:rPr>
              <a:t>Nimmo</a:t>
            </a:r>
            <a:endParaRPr lang="en-GB" altLang="en-GB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GCU LEAD (Learning Enhancement &amp; Academic Development)</a:t>
            </a: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en-GB" altLang="en-GB" sz="2000" dirty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Glasgow Caledonian </a:t>
            </a: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University</a:t>
            </a:r>
            <a:endParaRPr lang="en-GB" altLang="en-GB" sz="2000" b="1" dirty="0">
              <a:solidFill>
                <a:srgbClr val="96969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25971" name="Text Box 20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59113" y="260351"/>
            <a:ext cx="5183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3200" b="1" dirty="0" smtClean="0">
                <a:solidFill>
                  <a:schemeClr val="bg1"/>
                </a:solidFill>
                <a:latin typeface="Arial" charset="0"/>
              </a:rPr>
              <a:t>CPD Frameworks in Learning and Teaching – </a:t>
            </a:r>
          </a:p>
          <a:p>
            <a:pPr>
              <a:buClrTx/>
              <a:buFontTx/>
              <a:buNone/>
            </a:pPr>
            <a:endParaRPr lang="en-GB" altLang="en-GB" sz="32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en-GB" altLang="en-GB" sz="3200" b="1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endParaRPr lang="en-GB" altLang="en-GB" sz="4000" b="1" dirty="0">
              <a:solidFill>
                <a:schemeClr val="bg1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endParaRPr lang="en-GB" altLang="en-GB" sz="32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>
              <a:buClrTx/>
              <a:buFontTx/>
              <a:buNone/>
            </a:pPr>
            <a:endParaRPr lang="en-GB" altLang="en-GB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 autoUpdateAnimBg="0"/>
      <p:bldP spid="12597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3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5118100" y="981075"/>
          <a:ext cx="420687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3753374" imgH="5525271" progId="PBrush">
                  <p:embed/>
                </p:oleObj>
              </mc:Choice>
              <mc:Fallback>
                <p:oleObj name="Bitmap Image" r:id="rId4" imgW="3753374" imgH="5525271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981075"/>
                        <a:ext cx="420687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15"/>
          <p:cNvSpPr txBox="1">
            <a:spLocks noChangeArrowheads="1"/>
          </p:cNvSpPr>
          <p:nvPr/>
        </p:nvSpPr>
        <p:spPr bwMode="auto">
          <a:xfrm>
            <a:off x="754063" y="260350"/>
            <a:ext cx="929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endParaRPr lang="en-GB" dirty="0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928688" y="1643063"/>
            <a:ext cx="37861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dirty="0">
                <a:solidFill>
                  <a:srgbClr val="FF6600"/>
                </a:solidFill>
                <a:latin typeface="Arial" charset="0"/>
                <a:cs typeface="Arial" charset="0"/>
              </a:rPr>
              <a:t>Step 2</a:t>
            </a:r>
            <a:r>
              <a:rPr lang="en-GB" dirty="0">
                <a:solidFill>
                  <a:srgbClr val="003399"/>
                </a:solidFill>
                <a:latin typeface="Arial" charset="0"/>
                <a:cs typeface="Arial" charset="0"/>
              </a:rPr>
              <a:t>: </a:t>
            </a: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Update our CPD </a:t>
            </a:r>
            <a:r>
              <a:rPr lang="en-GB" dirty="0">
                <a:solidFill>
                  <a:srgbClr val="003399"/>
                </a:solidFill>
                <a:latin typeface="Arial" charset="0"/>
                <a:cs typeface="Arial" charset="0"/>
              </a:rPr>
              <a:t>Policy and Framework in Learning and </a:t>
            </a: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Teaching</a:t>
            </a:r>
          </a:p>
          <a:p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Step 3</a:t>
            </a: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: Refresh and integrate existing CPD provision particularly to support core knowledge and professional values dimensions</a:t>
            </a: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4213" y="1289050"/>
            <a:ext cx="4175125" cy="83099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14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rgbClr val="FF6600"/>
                </a:solidFill>
                <a:latin typeface="Arial" charset="0"/>
              </a:rPr>
              <a:t>Refreshing: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 smtClean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AcceleRATE Partnership Team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 smtClean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Structured handbook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Top up workshops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 smtClean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Top up online materials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 smtClean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Reflective collaborative blog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 smtClean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None/>
            </a:pPr>
            <a:r>
              <a:rPr lang="en-GB" dirty="0" smtClean="0">
                <a:solidFill>
                  <a:srgbClr val="002060"/>
                </a:solidFill>
                <a:latin typeface="Arial" charset="0"/>
              </a:rPr>
              <a:t>E-Portfolio</a:t>
            </a: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99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800" dirty="0" smtClean="0">
                <a:solidFill>
                  <a:srgbClr val="FF6600"/>
                </a:solidFill>
                <a:latin typeface="Arial" charset="0"/>
              </a:rPr>
              <a:t>R</a:t>
            </a: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Tansformational change</a:t>
            </a:r>
            <a:endParaRPr lang="en-GB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776288" y="188913"/>
            <a:ext cx="8748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		</a:t>
            </a:r>
            <a:r>
              <a:rPr lang="en-GB" dirty="0"/>
              <a:t> 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pic>
        <p:nvPicPr>
          <p:cNvPr id="25613" name="Picture 15" descr="saltire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981075"/>
            <a:ext cx="39036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3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5289550" y="981075"/>
          <a:ext cx="4467225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3990476" imgH="5466667" progId="PBrush">
                  <p:embed/>
                </p:oleObj>
              </mc:Choice>
              <mc:Fallback>
                <p:oleObj name="Bitmap Image" r:id="rId4" imgW="3990476" imgH="5466667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981075"/>
                        <a:ext cx="4467225" cy="611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2"/>
          <p:cNvSpPr txBox="1">
            <a:spLocks noChangeArrowheads="1"/>
          </p:cNvSpPr>
          <p:nvPr/>
        </p:nvSpPr>
        <p:spPr bwMode="auto">
          <a:xfrm>
            <a:off x="754063" y="260350"/>
            <a:ext cx="9290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endParaRPr lang="en-GB" dirty="0"/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1115616" y="1700808"/>
            <a:ext cx="32861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Step 4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:  Embed in HR processes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Step 5:  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Embed in familiar CPD practice</a:t>
            </a: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 rot="-5400000">
            <a:off x="302419" y="6527006"/>
            <a:ext cx="25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700">
                <a:solidFill>
                  <a:srgbClr val="333300"/>
                </a:solidFill>
              </a:rPr>
              <a:t> 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 </a:t>
            </a:r>
            <a:endParaRPr lang="en-GB" sz="1600">
              <a:solidFill>
                <a:srgbClr val="3333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800">
                <a:solidFill>
                  <a:srgbClr val="333300"/>
                </a:solidFill>
              </a:rPr>
              <a:t> </a:t>
            </a:r>
            <a:endParaRPr 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14400" y="168275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/>
              <a:t> </a:t>
            </a:r>
            <a:r>
              <a:rPr 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>
                <a:solidFill>
                  <a:srgbClr val="8388B9"/>
                </a:solidFill>
              </a:rPr>
              <a:t>   </a:t>
            </a:r>
            <a:endParaRPr 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00088" y="1341438"/>
            <a:ext cx="3681457" cy="4893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rgbClr val="FF6600"/>
                </a:solidFill>
                <a:latin typeface="Arial" charset="0"/>
              </a:rPr>
              <a:t>Familiar practice:</a:t>
            </a: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PDAR</a:t>
            </a:r>
          </a:p>
          <a:p>
            <a:endParaRPr lang="en-GB" dirty="0" smtClean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Promotion round</a:t>
            </a:r>
          </a:p>
          <a:p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School based CPD</a:t>
            </a: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Scholars and Associates</a:t>
            </a:r>
          </a:p>
          <a:p>
            <a:endParaRPr lang="en-GB" b="1" dirty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Action research</a:t>
            </a:r>
          </a:p>
          <a:p>
            <a:endParaRPr lang="en-GB" dirty="0" smtClean="0">
              <a:solidFill>
                <a:srgbClr val="003399"/>
              </a:solidFill>
              <a:latin typeface="Arial" charset="0"/>
            </a:endParaRPr>
          </a:p>
          <a:p>
            <a:r>
              <a:rPr lang="en-GB" dirty="0" smtClean="0">
                <a:solidFill>
                  <a:srgbClr val="003399"/>
                </a:solidFill>
                <a:latin typeface="Arial" charset="0"/>
              </a:rPr>
              <a:t>Teaching Awards</a:t>
            </a:r>
            <a:endParaRPr lang="en-GB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76288" y="188913"/>
            <a:ext cx="8748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sz="3200" dirty="0" smtClean="0">
                <a:solidFill>
                  <a:schemeClr val="bg1"/>
                </a:solidFill>
                <a:latin typeface="Arial" charset="0"/>
              </a:rPr>
              <a:t>GCU LEAD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		</a:t>
            </a:r>
            <a:r>
              <a:rPr lang="en-GB" dirty="0"/>
              <a:t> 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pic>
        <p:nvPicPr>
          <p:cNvPr id="15372" name="Picture 13" descr="saltire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1075"/>
            <a:ext cx="3888879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0"/>
            <a:ext cx="377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071563" y="1214438"/>
            <a:ext cx="37861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The Framework is accredited by the HEA,  not each component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The process is one of recognising eligibility for fellowship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Either following the award of your university accredited programme or </a:t>
            </a: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through presentation of a successful Recognition Claim</a:t>
            </a:r>
          </a:p>
          <a:p>
            <a:pPr lvl="1"/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marL="0" lvl="1"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Issue:</a:t>
            </a: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Transparency</a:t>
            </a: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857250" y="357188"/>
            <a:ext cx="750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Thinking Differently – Key Learning Points </a:t>
            </a: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3" descr="saltire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81075"/>
            <a:ext cx="41433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42938" y="1163638"/>
            <a:ext cx="43576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 CPD Framework encompasses</a:t>
            </a:r>
          </a:p>
          <a:p>
            <a:pPr>
              <a:buFont typeface="Wingdings" pitchFamily="2" charset="2"/>
              <a:buNone/>
            </a:pPr>
            <a:endParaRPr lang="en-GB" sz="2000" b="1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An</a:t>
            </a: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Assessment Board 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to award academic credit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 </a:t>
            </a: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Recognition Panel 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for e-portfolio recognition claims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 </a:t>
            </a: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Framework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Board who confirm professional recognition across D1-D4 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on recommendations of above Board and Panel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14374" y="357188"/>
            <a:ext cx="7530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Thinking Differently – Key Learning Points</a:t>
            </a: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saltire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908050"/>
            <a:ext cx="39671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755576" y="1124744"/>
            <a:ext cx="41433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Need to revise current credit bearing programmes now for re-accreditation (even if not due until 2013)</a:t>
            </a:r>
          </a:p>
          <a:p>
            <a:pPr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All provision is accredited once through the CPD Framework accreditation process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All credit bearing programmes into captured in the one Framework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Issue?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Can all formal taught CPD provision be updated and integrated where not centrally delivered</a:t>
            </a: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611560" y="404664"/>
            <a:ext cx="5929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Thinking Differently – Key Learning Points</a:t>
            </a:r>
            <a:endParaRPr lang="en-GB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r>
              <a:rPr lang="en-GB" altLang="en-GB" sz="3200" b="1">
                <a:solidFill>
                  <a:srgbClr val="8388B9"/>
                </a:solidFill>
                <a:latin typeface="Arial" charset="0"/>
              </a:rPr>
              <a:t>Vision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flipH="1" flipV="1">
            <a:off x="3260725" y="457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60925" y="168275"/>
            <a:ext cx="390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3200">
                <a:solidFill>
                  <a:schemeClr val="bg1"/>
                </a:solidFill>
                <a:latin typeface="Arial" charset="0"/>
              </a:rPr>
              <a:t>Extending reputation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endParaRPr lang="en-GB" altLang="en-GB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55576" y="1340768"/>
            <a:ext cx="4191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Tx/>
              <a:buFontTx/>
              <a:buChar char="•"/>
            </a:pP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UKPSF is focussed  on activity and practice</a:t>
            </a:r>
          </a:p>
          <a:p>
            <a:pPr lvl="1">
              <a:buClrTx/>
              <a:buFontTx/>
              <a:buChar char="•"/>
            </a:pPr>
            <a:endParaRPr lang="en-GB" alt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>
              <a:buClrTx/>
              <a:buFontTx/>
              <a:buChar char="•"/>
            </a:pP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Not on roles</a:t>
            </a:r>
          </a:p>
          <a:p>
            <a:pPr lvl="1">
              <a:buClrTx/>
              <a:buFontTx/>
              <a:buChar char="•"/>
            </a:pPr>
            <a:endParaRPr lang="en-GB" alt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>
              <a:buClrTx/>
              <a:buFontTx/>
              <a:buChar char="•"/>
            </a:pP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Consider the term ‘category’ of fellowship and not levels to avoid implying hierarchy </a:t>
            </a:r>
          </a:p>
          <a:p>
            <a:pPr lvl="1">
              <a:buClrTx/>
              <a:buFontTx/>
              <a:buChar char="•"/>
            </a:pPr>
            <a:endParaRPr lang="en-GB" alt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>
              <a:buClrTx/>
              <a:buNone/>
            </a:pPr>
            <a:r>
              <a:rPr lang="en-GB" altLang="en-GB" sz="2000" dirty="0" smtClean="0">
                <a:solidFill>
                  <a:srgbClr val="FF6600"/>
                </a:solidFill>
                <a:latin typeface="Arial" charset="0"/>
              </a:rPr>
              <a:t>Issue?</a:t>
            </a:r>
          </a:p>
          <a:p>
            <a:pPr lvl="1">
              <a:buClrTx/>
              <a:buFontTx/>
              <a:buChar char="•"/>
            </a:pPr>
            <a:endParaRPr lang="en-GB" alt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>
              <a:buClrTx/>
              <a:buFontTx/>
              <a:buChar char="•"/>
            </a:pPr>
            <a:r>
              <a:rPr lang="en-GB" altLang="en-GB" sz="2000" dirty="0" smtClean="0">
                <a:solidFill>
                  <a:srgbClr val="003399"/>
                </a:solidFill>
                <a:latin typeface="Arial" charset="0"/>
              </a:rPr>
              <a:t>How communicate to ‘senior’ staff that they will not automatically qualify for PF</a:t>
            </a:r>
            <a:endParaRPr lang="en-GB" altLang="en-GB" sz="20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Thinking differently – key learning points for me</a:t>
            </a:r>
            <a:endParaRPr lang="en-GB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38" name="Picture 21" descr="studentswalkin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93775"/>
            <a:ext cx="3887788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>
                <a:solidFill>
                  <a:srgbClr val="8388B9"/>
                </a:solidFill>
              </a:rPr>
              <a:t>   </a:t>
            </a:r>
            <a:endParaRPr 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 bwMode="auto">
          <a:xfrm>
            <a:off x="714375" y="2857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Thinking differently - Key learning points for me</a:t>
            </a:r>
          </a:p>
        </p:txBody>
      </p:sp>
      <p:pic>
        <p:nvPicPr>
          <p:cNvPr id="19460" name="Picture 12" descr="students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81075"/>
            <a:ext cx="38957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1000125" y="1643063"/>
            <a:ext cx="39290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Presentation of evidence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Volume of evidence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Issue: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Tension between written presentation and oral presentation of evidence</a:t>
            </a:r>
            <a:endParaRPr lang="en-GB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Thinking differently – key learning points for me</a:t>
            </a:r>
            <a:endParaRPr lang="en-GB" alt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students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39957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844824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Nature of a PF recognition claim</a:t>
            </a: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qualitatively different</a:t>
            </a:r>
          </a:p>
          <a:p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Issue?</a:t>
            </a:r>
          </a:p>
          <a:p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How know what evidence expected when no PFs in own institution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-5400000">
            <a:off x="302419" y="6527006"/>
            <a:ext cx="25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700">
                <a:solidFill>
                  <a:srgbClr val="333300"/>
                </a:solidFill>
              </a:rPr>
              <a:t> 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 </a:t>
            </a:r>
            <a:endParaRPr lang="en-GB" sz="1600">
              <a:solidFill>
                <a:srgbClr val="3333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800">
                <a:solidFill>
                  <a:srgbClr val="333300"/>
                </a:solidFill>
              </a:rPr>
              <a:t> </a:t>
            </a:r>
            <a:endParaRPr 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14400" y="168275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/>
              <a:t> </a:t>
            </a:r>
            <a:r>
              <a:rPr 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>
                <a:solidFill>
                  <a:srgbClr val="8388B9"/>
                </a:solidFill>
              </a:rPr>
              <a:t>   </a:t>
            </a:r>
            <a:endParaRPr 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755576" y="0"/>
            <a:ext cx="874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GCU LEAD (Learning Enhancement &amp; Academic Development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		</a:t>
            </a:r>
            <a:r>
              <a:rPr lang="en-GB" dirty="0"/>
              <a:t> </a:t>
            </a:r>
            <a:r>
              <a:rPr lang="en-GB" sz="3200" dirty="0">
                <a:solidFill>
                  <a:schemeClr val="bg1"/>
                </a:solidFill>
                <a:latin typeface="Arial" charset="0"/>
              </a:rPr>
              <a:t>	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827584" y="1268760"/>
            <a:ext cx="453707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>
                <a:solidFill>
                  <a:srgbClr val="FF9900"/>
                </a:solidFill>
                <a:latin typeface="Arial" charset="0"/>
              </a:rPr>
              <a:t>Aim:</a:t>
            </a:r>
            <a:r>
              <a:rPr lang="en-GB" dirty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olidFill>
                  <a:srgbClr val="003399"/>
                </a:solidFill>
                <a:latin typeface="Arial" charset="0"/>
              </a:rPr>
              <a:t>to develop innovative teaching and learning within GCU  and further afield.</a:t>
            </a:r>
            <a:r>
              <a:rPr lang="en-GB" sz="2000" b="1" dirty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GB" sz="2000" b="1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827088" y="3213100"/>
            <a:ext cx="4465637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rgbClr val="FF9900"/>
                </a:solidFill>
                <a:latin typeface="Arial" charset="0"/>
              </a:rPr>
              <a:t>Model: </a:t>
            </a:r>
          </a:p>
          <a:p>
            <a:pPr>
              <a:buFont typeface="Wingdings" pitchFamily="2" charset="2"/>
              <a:buNone/>
            </a:pPr>
            <a:endParaRPr lang="en-GB" dirty="0">
              <a:solidFill>
                <a:srgbClr val="FF9900"/>
              </a:solidFill>
              <a:latin typeface="Arial" charset="0"/>
            </a:endParaRPr>
          </a:p>
          <a:p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Partnership matrix model: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5 themes- horizontal partnership</a:t>
            </a:r>
          </a:p>
          <a:p>
            <a:pPr lvl="1"/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lvl="1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3 Schools – vertical partnership</a:t>
            </a:r>
            <a:endParaRPr lang="en-GB" sz="2000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14349" name="Picture 14" descr="saltire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908050"/>
            <a:ext cx="39671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250312" name="Text Box 8"/>
          <p:cNvSpPr txBox="1">
            <a:spLocks noChangeArrowheads="1"/>
          </p:cNvSpPr>
          <p:nvPr/>
        </p:nvSpPr>
        <p:spPr bwMode="auto">
          <a:xfrm>
            <a:off x="571500" y="1340768"/>
            <a:ext cx="4319588" cy="6278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</a:rPr>
              <a:t>Externality of the process</a:t>
            </a:r>
          </a:p>
          <a:p>
            <a:pPr marL="457200" indent="-457200">
              <a:defRPr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HEA accreditor</a:t>
            </a:r>
          </a:p>
          <a:p>
            <a:pPr marL="457200" indent="-457200"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External accreditor</a:t>
            </a:r>
          </a:p>
          <a:p>
            <a:pPr marL="457200" indent="-457200">
              <a:defRPr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None/>
              <a:defRPr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</a:rPr>
              <a:t>Sustainability of the process</a:t>
            </a:r>
          </a:p>
          <a:p>
            <a:pPr marL="457200" indent="-457200">
              <a:buNone/>
              <a:defRPr/>
            </a:pPr>
            <a:endParaRPr lang="en-GB" sz="2000" b="1" dirty="0" smtClean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Consortia approaches</a:t>
            </a:r>
          </a:p>
          <a:p>
            <a:pPr marL="457200" indent="-457200"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Non competitive</a:t>
            </a:r>
          </a:p>
          <a:p>
            <a:pPr marL="457200" indent="-457200">
              <a:defRPr/>
            </a:pPr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None/>
              <a:defRPr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Issue?</a:t>
            </a:r>
          </a:p>
          <a:p>
            <a:pPr marL="457200" indent="-457200">
              <a:buNone/>
              <a:defRPr/>
            </a:pPr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None/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Volume overload for HEA</a:t>
            </a:r>
          </a:p>
          <a:p>
            <a:pPr marL="457200" indent="-457200">
              <a:buNone/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Appeals procedure</a:t>
            </a:r>
          </a:p>
          <a:p>
            <a:pPr marL="457200" indent="-457200">
              <a:buNone/>
              <a:defRPr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Turning down claims from ‘senior’ staff</a:t>
            </a:r>
            <a:endParaRPr lang="en-GB" sz="20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defRPr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Tansformational change</a:t>
            </a:r>
            <a:endParaRPr lang="en-GB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586" name="Picture 10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188913"/>
            <a:ext cx="377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4588" name="Text Box 15"/>
          <p:cNvSpPr txBox="1">
            <a:spLocks noChangeArrowheads="1"/>
          </p:cNvSpPr>
          <p:nvPr/>
        </p:nvSpPr>
        <p:spPr bwMode="auto">
          <a:xfrm>
            <a:off x="684213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Thinking differently – Key Learning Points</a:t>
            </a:r>
            <a:endParaRPr lang="en-GB" sz="2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 rot="-5400000">
            <a:off x="302419" y="6527006"/>
            <a:ext cx="25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700">
                <a:solidFill>
                  <a:srgbClr val="333300"/>
                </a:solidFill>
              </a:rPr>
              <a:t> 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 </a:t>
            </a:r>
            <a:endParaRPr lang="en-GB" sz="1600">
              <a:solidFill>
                <a:srgbClr val="3333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sz="1800">
                <a:solidFill>
                  <a:srgbClr val="333300"/>
                </a:solidFill>
              </a:rPr>
              <a:t> </a:t>
            </a:r>
            <a:endParaRPr 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/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14400" y="168275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/>
              <a:t> </a:t>
            </a:r>
            <a:r>
              <a:rPr 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>
                <a:solidFill>
                  <a:srgbClr val="8388B9"/>
                </a:solidFill>
              </a:rPr>
              <a:t>   </a:t>
            </a:r>
            <a:endParaRPr 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776288" y="188913"/>
            <a:ext cx="8748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Maintenance and Renewal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7419" name="Picture 14" descr="saltire9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81075"/>
            <a:ext cx="38512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1563" y="1571625"/>
            <a:ext cx="364331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Re-accreditation every three years</a:t>
            </a:r>
          </a:p>
          <a:p>
            <a:pPr>
              <a:defRPr/>
            </a:pPr>
            <a:endParaRPr lang="en-GB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 to get accredited first!</a:t>
            </a:r>
          </a:p>
          <a:p>
            <a:pPr>
              <a:defRPr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35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168352" y="2564680"/>
            <a:ext cx="63007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</a:rPr>
              <a:t>Contribution to SEDA CPD Framework workshop, May 2012</a:t>
            </a:r>
          </a:p>
          <a:p>
            <a:pPr>
              <a:buFont typeface="Wingdings" pitchFamily="2" charset="2"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altLang="en-GB" sz="2800" b="1" dirty="0" smtClean="0">
                <a:solidFill>
                  <a:schemeClr val="bg1"/>
                </a:solidFill>
                <a:latin typeface="Arial" charset="0"/>
              </a:rPr>
              <a:t>Alison </a:t>
            </a:r>
            <a:r>
              <a:rPr lang="en-GB" altLang="en-GB" sz="2800" b="1" dirty="0">
                <a:solidFill>
                  <a:schemeClr val="bg1"/>
                </a:solidFill>
                <a:latin typeface="Arial" charset="0"/>
              </a:rPr>
              <a:t>Nimmo</a:t>
            </a:r>
            <a:endParaRPr lang="en-GB" altLang="en-GB" sz="28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GCU LEAD (Learning Enhancement &amp; Academic Development)</a:t>
            </a:r>
            <a:endParaRPr lang="en-GB" altLang="en-GB" sz="2000" dirty="0">
              <a:solidFill>
                <a:srgbClr val="C8D1E2"/>
              </a:solidFill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en-GB" altLang="en-GB" sz="2000" dirty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Glasgow Caledonian </a:t>
            </a:r>
            <a:r>
              <a:rPr lang="en-GB" altLang="en-GB" sz="2000" dirty="0" smtClean="0">
                <a:solidFill>
                  <a:srgbClr val="C8D1E2"/>
                </a:solidFill>
                <a:latin typeface="Arial" charset="0"/>
                <a:cs typeface="Times New Roman" pitchFamily="18" charset="0"/>
              </a:rPr>
              <a:t>University</a:t>
            </a:r>
            <a:endParaRPr lang="en-GB" altLang="en-GB" sz="2000" b="1" dirty="0">
              <a:solidFill>
                <a:srgbClr val="96969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20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131840" y="332656"/>
            <a:ext cx="5183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3200" b="1" dirty="0" smtClean="0">
                <a:solidFill>
                  <a:schemeClr val="bg1"/>
                </a:solidFill>
                <a:latin typeface="Arial" charset="0"/>
              </a:rPr>
              <a:t>CPD Frameworks in Learning and Teaching – </a:t>
            </a:r>
          </a:p>
          <a:p>
            <a:pPr>
              <a:buClrTx/>
              <a:buFontTx/>
              <a:buNone/>
            </a:pPr>
            <a:endParaRPr lang="en-GB" altLang="en-GB" sz="32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r>
              <a:rPr lang="en-GB" altLang="en-GB" sz="3200" b="1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endParaRPr lang="en-GB" altLang="en-GB" sz="4000" b="1" dirty="0">
              <a:solidFill>
                <a:schemeClr val="bg1"/>
              </a:solidFill>
              <a:latin typeface="Arial" charset="0"/>
            </a:endParaRPr>
          </a:p>
          <a:p>
            <a:pPr>
              <a:buClrTx/>
              <a:buFontTx/>
              <a:buNone/>
            </a:pPr>
            <a:endParaRPr lang="en-GB" altLang="en-GB" sz="32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>
              <a:buClrTx/>
              <a:buFontTx/>
              <a:buNone/>
            </a:pPr>
            <a:endParaRPr lang="en-GB" altLang="en-GB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4213" y="908050"/>
            <a:ext cx="3240087" cy="7037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14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>
                <a:solidFill>
                  <a:srgbClr val="FF6600"/>
                </a:solidFill>
                <a:latin typeface="Arial" charset="0"/>
              </a:rPr>
              <a:t>Perpetual transition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>
                <a:solidFill>
                  <a:srgbClr val="FF6600"/>
                </a:solidFill>
                <a:latin typeface="Arial" charset="0"/>
              </a:rPr>
              <a:t>management</a:t>
            </a:r>
          </a:p>
          <a:p>
            <a:pPr marL="457200" indent="-457200">
              <a:buFont typeface="Wingdings" pitchFamily="2" charset="2"/>
              <a:buNone/>
            </a:pPr>
            <a:endParaRPr lang="en-GB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r>
              <a:rPr lang="en-GB" sz="2000">
                <a:solidFill>
                  <a:srgbClr val="003399"/>
                </a:solidFill>
                <a:latin typeface="Arial" charset="0"/>
              </a:rPr>
              <a:t>Trigger</a:t>
            </a:r>
          </a:p>
          <a:p>
            <a:pPr marL="457200" indent="-45720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r>
              <a:rPr lang="en-GB" sz="2000">
                <a:solidFill>
                  <a:srgbClr val="003399"/>
                </a:solidFill>
                <a:latin typeface="Arial" charset="0"/>
              </a:rPr>
              <a:t>Vision</a:t>
            </a:r>
          </a:p>
          <a:p>
            <a:pPr marL="457200" indent="-45720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r>
              <a:rPr lang="en-GB" sz="2000">
                <a:solidFill>
                  <a:srgbClr val="003399"/>
                </a:solidFill>
                <a:latin typeface="Arial" charset="0"/>
              </a:rPr>
              <a:t>Conversion</a:t>
            </a:r>
          </a:p>
          <a:p>
            <a:pPr marL="457200" indent="-45720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r>
              <a:rPr lang="en-GB" sz="2000">
                <a:solidFill>
                  <a:srgbClr val="003399"/>
                </a:solidFill>
                <a:latin typeface="Arial" charset="0"/>
              </a:rPr>
              <a:t>Maintenance and renewal</a:t>
            </a:r>
          </a:p>
          <a:p>
            <a:pPr marL="457200" indent="-457200"/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400">
                <a:solidFill>
                  <a:srgbClr val="FF9900"/>
                </a:solidFill>
                <a:latin typeface="Arial" charset="0"/>
              </a:rPr>
              <a:t>(Bucanan and McCalmun, 1989)</a:t>
            </a:r>
          </a:p>
          <a:p>
            <a:pPr marL="457200" indent="-457200">
              <a:buFont typeface="Wingdings" pitchFamily="2" charset="2"/>
              <a:buNone/>
            </a:pPr>
            <a:endParaRPr lang="en-GB" sz="1400">
              <a:solidFill>
                <a:srgbClr val="FF99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Tansformational change</a:t>
            </a:r>
            <a:endParaRPr lang="en-GB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26" name="Picture 10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188913"/>
            <a:ext cx="377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231886" name="Text Box 14"/>
          <p:cNvSpPr txBox="1">
            <a:spLocks noChangeArrowheads="1"/>
          </p:cNvSpPr>
          <p:nvPr/>
        </p:nvSpPr>
        <p:spPr bwMode="auto">
          <a:xfrm>
            <a:off x="684213" y="2133600"/>
            <a:ext cx="3240087" cy="553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external factors, trends, blue skies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thinking</a:t>
            </a: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future directions, strategy, innovations</a:t>
            </a: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diffusion of ideas, implementation,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support structures, reward</a:t>
            </a: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1400" dirty="0">
                <a:solidFill>
                  <a:srgbClr val="FF6600"/>
                </a:solidFill>
                <a:latin typeface="Arial" charset="0"/>
              </a:rPr>
              <a:t>reflection, evaluation, enhancement</a:t>
            </a: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400" dirty="0">
              <a:solidFill>
                <a:srgbClr val="FF99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11188" y="260350"/>
            <a:ext cx="9290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>
                <a:solidFill>
                  <a:schemeClr val="bg1"/>
                </a:solidFill>
                <a:latin typeface="Arial" charset="0"/>
              </a:rPr>
              <a:t>Model for transformational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4213" y="836613"/>
            <a:ext cx="3240087" cy="79098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1400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Key Information Sets (KIS)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	 </a:t>
            </a: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- Heads of Dept</a:t>
            </a:r>
          </a:p>
          <a:p>
            <a:pPr marL="457200" indent="-457200"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League Tables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	 - Senior Executive</a:t>
            </a:r>
          </a:p>
          <a:p>
            <a:pPr marL="457200" indent="-457200">
              <a:buNone/>
            </a:pPr>
            <a:endParaRPr lang="en-GB" sz="1400" dirty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International Student Barometer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	- International partnerships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	</a:t>
            </a:r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Quality of Student Experience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- Student Association</a:t>
            </a:r>
          </a:p>
          <a:p>
            <a:pPr marL="457200" indent="-457200"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	- QAA</a:t>
            </a:r>
          </a:p>
          <a:p>
            <a:pPr marL="457200" indent="-457200">
              <a:buNone/>
            </a:pPr>
            <a:endParaRPr lang="en-GB" sz="2000" dirty="0" smtClean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HEA CPD Framework Pilot</a:t>
            </a:r>
            <a:endParaRPr lang="en-GB" sz="2000" dirty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6154" name="Picture 17" descr="saltire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81075"/>
            <a:ext cx="39036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Triggers</a:t>
            </a:r>
            <a:endParaRPr lang="en-GB" sz="2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4213" y="1052513"/>
            <a:ext cx="4319587" cy="6340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>
                <a:solidFill>
                  <a:srgbClr val="003399"/>
                </a:solidFill>
                <a:latin typeface="Arial" charset="0"/>
              </a:rPr>
              <a:t>Change at institutional</a:t>
            </a:r>
          </a:p>
          <a:p>
            <a:pPr>
              <a:buFont typeface="Wingdings" pitchFamily="2" charset="2"/>
              <a:buNone/>
              <a:tabLst>
                <a:tab pos="85725" algn="l"/>
              </a:tabLst>
            </a:pPr>
            <a:r>
              <a:rPr lang="en-GB" sz="2000" dirty="0">
                <a:solidFill>
                  <a:srgbClr val="003399"/>
                </a:solidFill>
                <a:latin typeface="Arial" charset="0"/>
              </a:rPr>
              <a:t>l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evel in:</a:t>
            </a:r>
          </a:p>
          <a:p>
            <a:pPr>
              <a:buFont typeface="Wingdings" pitchFamily="2" charset="2"/>
              <a:buNone/>
              <a:tabLst>
                <a:tab pos="85725" algn="l"/>
              </a:tabLst>
            </a:pPr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>
              <a:tabLst>
                <a:tab pos="85725" algn="l"/>
              </a:tabLst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Awareness of UKPSF</a:t>
            </a:r>
          </a:p>
          <a:p>
            <a:pPr>
              <a:buNone/>
              <a:tabLst>
                <a:tab pos="85725" algn="l"/>
              </a:tabLst>
            </a:pPr>
            <a:endParaRPr lang="en-GB" sz="2000" dirty="0" smtClean="0">
              <a:solidFill>
                <a:srgbClr val="003399"/>
              </a:solidFill>
              <a:latin typeface="Arial" charset="0"/>
            </a:endParaRPr>
          </a:p>
          <a:p>
            <a:pPr>
              <a:tabLst>
                <a:tab pos="85725" algn="l"/>
              </a:tabLst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Perception of teacher recognition</a:t>
            </a:r>
          </a:p>
          <a:p>
            <a:pPr>
              <a:buNone/>
              <a:tabLst>
                <a:tab pos="85725" algn="l"/>
              </a:tabLst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>
              <a:tabLst>
                <a:tab pos="85725" algn="l"/>
              </a:tabLst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Level of recognised staff -</a:t>
            </a:r>
          </a:p>
          <a:p>
            <a:pPr>
              <a:buNone/>
              <a:tabLst>
                <a:tab pos="85725" algn="l"/>
              </a:tabLst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 75% by 2015</a:t>
            </a: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Model</a:t>
            </a: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Build on existing Distributive Leadership principles</a:t>
            </a: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1188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Tansformational change</a:t>
            </a:r>
            <a:endParaRPr lang="en-GB" sz="28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202" name="Picture 10" descr="caledon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188913"/>
            <a:ext cx="3778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684213" y="188913"/>
            <a:ext cx="929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Vision</a:t>
            </a:r>
            <a:endParaRPr lang="en-GB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>
                <a:solidFill>
                  <a:srgbClr val="8388B9"/>
                </a:solidFill>
              </a:rPr>
              <a:t>   </a:t>
            </a:r>
            <a:endParaRPr lang="en-GB" sz="3200" b="1">
              <a:solidFill>
                <a:srgbClr val="8388B9"/>
              </a:solidFill>
              <a:latin typeface="Arial" charset="0"/>
            </a:endParaRPr>
          </a:p>
        </p:txBody>
      </p:sp>
      <p:pic>
        <p:nvPicPr>
          <p:cNvPr id="18435" name="Picture 21" descr="studentswalkin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993775"/>
            <a:ext cx="3887788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57250" y="1643063"/>
            <a:ext cx="42862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003399"/>
                </a:solidFill>
                <a:latin typeface="Arial" charset="0"/>
                <a:cs typeface="Arial" charset="0"/>
              </a:rPr>
              <a:t>Develop capability for engaging in, and leading innovation in learning and teaching across all levels of the teaching community</a:t>
            </a:r>
          </a:p>
          <a:p>
            <a:pPr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Arial" charset="0"/>
                <a:cs typeface="Arial" charset="0"/>
              </a:rPr>
              <a:t>Support a cascading model of CPD and encourage the development of reflective 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teachers</a:t>
            </a:r>
          </a:p>
          <a:p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Leadership based on action (action research) not on job title</a:t>
            </a: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8437" name="Title 8"/>
          <p:cNvSpPr>
            <a:spLocks noGrp="1"/>
          </p:cNvSpPr>
          <p:nvPr>
            <p:ph type="title"/>
          </p:nvPr>
        </p:nvSpPr>
        <p:spPr bwMode="auto">
          <a:xfrm>
            <a:off x="5715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GB" sz="24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sz="2400" smtClean="0">
                <a:solidFill>
                  <a:schemeClr val="bg1"/>
                </a:solidFill>
                <a:latin typeface="Arial" charset="0"/>
                <a:cs typeface="Arial" charset="0"/>
              </a:rPr>
              <a:t>Distributive Leadership – GCU’s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4213" y="1268413"/>
            <a:ext cx="1841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endParaRPr lang="en-GB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12298" name="Picture 10" descr="students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981075"/>
            <a:ext cx="39957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754063" y="260350"/>
            <a:ext cx="929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Conversion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684213" y="549275"/>
            <a:ext cx="4679950" cy="901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GB" sz="14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2000" b="1" dirty="0">
                <a:solidFill>
                  <a:srgbClr val="FF6600"/>
                </a:solidFill>
                <a:latin typeface="Arial" charset="0"/>
              </a:rPr>
              <a:t>Issues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Previous attempts to integrate failed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Only new or inexperienced staff engaged with UKPSF</a:t>
            </a: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GB" sz="2000" b="1" dirty="0">
                <a:solidFill>
                  <a:srgbClr val="FF6600"/>
                </a:solidFill>
                <a:latin typeface="Arial" charset="0"/>
              </a:rPr>
              <a:t>Potential </a:t>
            </a:r>
            <a:r>
              <a:rPr lang="en-GB" sz="2000" b="1" dirty="0" smtClean="0">
                <a:solidFill>
                  <a:srgbClr val="FF6600"/>
                </a:solidFill>
                <a:latin typeface="Arial" charset="0"/>
              </a:rPr>
              <a:t>Solution</a:t>
            </a:r>
          </a:p>
          <a:p>
            <a:pPr marL="457200" indent="-457200">
              <a:buFont typeface="Wingdings" pitchFamily="2" charset="2"/>
              <a:buNone/>
            </a:pPr>
            <a:endParaRPr lang="en-GB" sz="2000" b="1" dirty="0">
              <a:solidFill>
                <a:srgbClr val="FF66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Build in </a:t>
            </a:r>
            <a:r>
              <a:rPr lang="en-GB" sz="2000" dirty="0" err="1" smtClean="0">
                <a:solidFill>
                  <a:srgbClr val="003399"/>
                </a:solidFill>
                <a:latin typeface="Arial" charset="0"/>
              </a:rPr>
              <a:t>scaffolded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routes to recognition for experienced staff based on </a:t>
            </a: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familiar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CPD opportunities</a:t>
            </a:r>
          </a:p>
          <a:p>
            <a:pPr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Create </a:t>
            </a:r>
            <a:r>
              <a:rPr lang="en-GB" sz="2000" dirty="0" smtClean="0">
                <a:solidFill>
                  <a:srgbClr val="FF6600"/>
                </a:solidFill>
                <a:latin typeface="Arial" charset="0"/>
              </a:rPr>
              <a:t>distinct</a:t>
            </a:r>
            <a:r>
              <a:rPr lang="en-GB" sz="2000" dirty="0" smtClean="0">
                <a:solidFill>
                  <a:srgbClr val="003399"/>
                </a:solidFill>
                <a:latin typeface="Arial" charset="0"/>
              </a:rPr>
              <a:t> support for experienced staff</a:t>
            </a: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b="1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b="1" dirty="0">
              <a:solidFill>
                <a:srgbClr val="FF6600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003399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FF6600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rgbClr val="003399"/>
              </a:solidFill>
              <a:latin typeface="Arial" charset="0"/>
            </a:endParaRPr>
          </a:p>
          <a:p>
            <a:pPr marL="457200" indent="-457200"/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2000" dirty="0">
              <a:solidFill>
                <a:srgbClr val="969696"/>
              </a:solidFill>
              <a:latin typeface="Arial" charset="0"/>
            </a:endParaRPr>
          </a:p>
          <a:p>
            <a:pPr marL="457200" indent="-457200">
              <a:buFont typeface="Wingdings" pitchFamily="2" charset="2"/>
              <a:buNone/>
            </a:pPr>
            <a:endParaRPr lang="en-GB" sz="1800" dirty="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11188" y="20605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3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09600" y="0"/>
            <a:ext cx="8534400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754063" y="260350"/>
            <a:ext cx="9290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Conversion</a:t>
            </a:r>
            <a:endParaRPr lang="en-GB" dirty="0"/>
          </a:p>
          <a:p>
            <a:pPr marL="457200" indent="-457200">
              <a:buFont typeface="Wingdings" pitchFamily="2" charset="2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492" name="Picture 13" descr="staf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75" y="981075"/>
            <a:ext cx="43815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1214438" y="1268761"/>
            <a:ext cx="31432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Recognition through:</a:t>
            </a:r>
          </a:p>
          <a:p>
            <a:pPr>
              <a:buFont typeface="Wingdings" pitchFamily="2" charset="2"/>
              <a:buNone/>
            </a:pPr>
            <a:endParaRPr lang="en-GB" sz="2000" b="1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Formal Taught provision</a:t>
            </a:r>
          </a:p>
          <a:p>
            <a:pPr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D1 – PEC</a:t>
            </a:r>
          </a:p>
          <a:p>
            <a:pPr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D2 - PgC</a:t>
            </a:r>
          </a:p>
          <a:p>
            <a:pPr>
              <a:buFont typeface="Wingdings" pitchFamily="2" charset="2"/>
              <a:buNone/>
            </a:pPr>
            <a:endParaRPr lang="en-GB" sz="2000" b="1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Informal CPD:</a:t>
            </a:r>
          </a:p>
          <a:p>
            <a:pPr>
              <a:buFont typeface="Wingdings" pitchFamily="2" charset="2"/>
              <a:buNone/>
            </a:pPr>
            <a:r>
              <a:rPr lang="en-GB" sz="20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D1 – D4 Recognition Claims</a:t>
            </a:r>
          </a:p>
          <a:p>
            <a:pPr>
              <a:buFont typeface="Wingdings" pitchFamily="2" charset="2"/>
              <a:buNone/>
            </a:pPr>
            <a:endParaRPr lang="en-GB" sz="2000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New Partnership Team</a:t>
            </a:r>
            <a:endParaRPr lang="en-GB" sz="20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 rot="-5400000">
            <a:off x="279400" y="6551613"/>
            <a:ext cx="2555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700">
                <a:solidFill>
                  <a:srgbClr val="333300"/>
                </a:solidFill>
              </a:rPr>
              <a:t> </a:t>
            </a: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352800" y="21574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600">
                <a:solidFill>
                  <a:schemeClr val="tx1"/>
                </a:solidFill>
              </a:rPr>
              <a:t> </a:t>
            </a:r>
            <a:endParaRPr lang="en-GB" altLang="en-GB" sz="1600">
              <a:solidFill>
                <a:srgbClr val="33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4038600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 sz="1800">
                <a:solidFill>
                  <a:srgbClr val="333300"/>
                </a:solidFill>
              </a:rPr>
              <a:t> </a:t>
            </a:r>
            <a:endParaRPr lang="en-GB" altLang="en-GB" sz="180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98525" y="5078413"/>
            <a:ext cx="336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en-GB" altLang="en-GB">
              <a:solidFill>
                <a:schemeClr val="tx1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 flipH="1" flipV="1">
            <a:off x="2895600" y="-1066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endParaRPr lang="en-GB" altLang="en-GB" sz="1600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85800" y="12192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>
              <a:solidFill>
                <a:srgbClr val="003399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8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914400" y="168275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en-GB" altLang="en-GB"/>
              <a:t> </a:t>
            </a:r>
            <a:r>
              <a:rPr lang="en-GB" altLang="en-GB" sz="2800">
                <a:solidFill>
                  <a:schemeClr val="bg1"/>
                </a:solidFill>
                <a:latin typeface="Arial" charset="0"/>
              </a:rPr>
              <a:t>Scenario 4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609600" y="0"/>
            <a:ext cx="9463088" cy="990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Tx/>
              <a:buFontTx/>
              <a:buNone/>
            </a:pPr>
            <a:r>
              <a:rPr lang="en-GB" altLang="en-GB">
                <a:solidFill>
                  <a:srgbClr val="8388B9"/>
                </a:solidFill>
              </a:rPr>
              <a:t>   </a:t>
            </a:r>
            <a:endParaRPr lang="en-GB" altLang="en-GB" sz="3200" b="1">
              <a:solidFill>
                <a:srgbClr val="8388B9"/>
              </a:solidFill>
              <a:latin typeface="Arial" charset="0"/>
            </a:endParaRPr>
          </a:p>
        </p:txBody>
      </p:sp>
      <p:pic>
        <p:nvPicPr>
          <p:cNvPr id="16394" name="Picture 13" descr="campus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908050"/>
            <a:ext cx="44624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827088" y="260350"/>
            <a:ext cx="929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en-GB" dirty="0" smtClean="0">
                <a:solidFill>
                  <a:schemeClr val="bg1"/>
                </a:solidFill>
                <a:latin typeface="Arial" charset="0"/>
              </a:rPr>
              <a:t>Thinking differently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143000" y="1556792"/>
            <a:ext cx="3357563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Step 1: </a:t>
            </a: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Create Brand Identity</a:t>
            </a:r>
          </a:p>
          <a:p>
            <a:pPr>
              <a:buNone/>
            </a:pPr>
            <a:endParaRPr lang="en-GB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Brand Identity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AcceleRATE – Recognising Achievement in Teaching Excellence</a:t>
            </a:r>
          </a:p>
          <a:p>
            <a:pPr>
              <a:buFontTx/>
              <a:buChar char="-"/>
            </a:pP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Experienced staff only</a:t>
            </a:r>
          </a:p>
          <a:p>
            <a:pPr>
              <a:buNone/>
            </a:pP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Recognising what you’re already doing</a:t>
            </a:r>
          </a:p>
          <a:p>
            <a:pPr>
              <a:buNone/>
            </a:pP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GB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GB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GB" dirty="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endParaRPr lang="en-GB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35202</TotalTime>
  <Words>952</Words>
  <Application>Microsoft Office PowerPoint</Application>
  <PresentationFormat>On-screen Show (4:3)</PresentationFormat>
  <Paragraphs>416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Distributive Leadership – GCU’s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differently - Key learning points for me</vt:lpstr>
      <vt:lpstr>PowerPoint Presentation</vt:lpstr>
      <vt:lpstr>PowerPoint Presentation</vt:lpstr>
      <vt:lpstr>PowerPoint Presentation</vt:lpstr>
      <vt:lpstr>PowerPoint Presentation</vt:lpstr>
    </vt:vector>
  </TitlesOfParts>
  <Company>Pre-installed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Pre-installed User</dc:creator>
  <cp:lastModifiedBy>Ann Aitken</cp:lastModifiedBy>
  <cp:revision>2987</cp:revision>
  <cp:lastPrinted>2001-01-31T21:40:50Z</cp:lastPrinted>
  <dcterms:created xsi:type="dcterms:W3CDTF">2001-01-21T18:28:18Z</dcterms:created>
  <dcterms:modified xsi:type="dcterms:W3CDTF">2012-06-19T13:07:26Z</dcterms:modified>
</cp:coreProperties>
</file>