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9" r:id="rId3"/>
    <p:sldId id="275" r:id="rId4"/>
    <p:sldId id="263" r:id="rId5"/>
    <p:sldId id="264" r:id="rId6"/>
    <p:sldId id="266" r:id="rId7"/>
    <p:sldId id="268" r:id="rId8"/>
    <p:sldId id="271" r:id="rId9"/>
    <p:sldId id="269" r:id="rId10"/>
    <p:sldId id="272" r:id="rId11"/>
    <p:sldId id="270" r:id="rId12"/>
    <p:sldId id="27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98" autoAdjust="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8C88124-9D23-4CF5-BBDE-DFD6A38D6850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E4842C-7915-419B-9B02-C69D0B6C81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723E77C-292F-4708-980C-EAC346A64E27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A5D864F-2A64-434E-9495-88D0DD0A0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2EFCDA-8650-4C4E-8EFA-0B03A1468A13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040F01-B6B9-4DA9-9AAF-237FF3D08F53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CBB120-624C-454B-B128-63719D6B9DD8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F9F3E0-02F8-4568-A33E-6167CD13F2FC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b="1" i="1" smtClean="0">
              <a:solidFill>
                <a:srgbClr val="FF0000"/>
              </a:solidFill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8DE51C-97CB-4BC8-AC2D-03731451AF79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5AE442-B052-4D27-A31B-C5F3C95082F8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723429-BE49-431C-B67C-04637646A3DD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C6B941-9066-43E6-BA6C-99582B23511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C71967-7337-40CE-9012-798A434393B5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3C968E-3F2A-461B-9179-D744E193C5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5EBFF-22D1-4C67-B26B-A142C039F22C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71CD7-DC2E-452C-BB90-D53AEDA678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1E46-7C4A-483F-B09D-DD76130FFF56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06DE-1FF5-4A6C-81E0-0CF6AF1628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0E3B7-48DB-4443-B11A-55BC705499FB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2DC5A-C436-4B16-9DEE-6C7018A12F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1F2FA-6F7F-4BDF-8055-9B6B03070058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01765-3794-40BE-832A-47BE2DAC08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DE13-96DC-4A63-98AB-435D2580BA28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7EE6E-C0BE-4BCC-8650-E1CFE5E4C6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B26B-C130-4F4C-9974-8F97D4466757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4B140-310D-483A-975E-35C82BEEE3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CF7D5-A993-441F-8406-1089CEDFC831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71F29-C025-4C0A-A870-7CC6A92FAA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44523-F02A-40DC-A97B-732F8166B4DE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48FAA-D7A2-460C-9D0D-CBFAC3BEF1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D2EE2-0EC4-4316-B332-249ACAB4BD7B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D9DAC-76ED-4ED1-BEE7-79B2A62772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BAE90-8D48-4F0D-8A08-F5949B7882E5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EF955-19E4-4DA8-884E-DCE86B5247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B727C-44E7-4434-A211-E1E05E5D3D08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16C4A-59F7-42D8-8061-E9F96F4620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CC71AC-FF8B-44F5-8D95-47FC67F7FBBD}" type="datetimeFigureOut">
              <a:rPr lang="en-US"/>
              <a:pPr>
                <a:defRPr/>
              </a:pPr>
              <a:t>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D0A49E-1ADB-4ED2-A786-40C24D722E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Our 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Tensions are inevitable between QA and QE – in particular within international partnerships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Healthy relationships enable necessary systems to function effectively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Without nurturing strong relationships, systems will eventually malfunction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 QE led approach enables effective QA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QE is central to building effective transnational partnerships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143500" y="2143125"/>
            <a:ext cx="3016250" cy="1571625"/>
          </a:xfrm>
          <a:prstGeom prst="re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algn="r"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  <a:p>
            <a:pPr algn="r">
              <a:spcAft>
                <a:spcPts val="1000"/>
              </a:spcAft>
              <a:defRPr/>
            </a:pPr>
            <a:r>
              <a:rPr lang="en-US" sz="1400" dirty="0">
                <a:latin typeface="Calibri" pitchFamily="34" charset="0"/>
              </a:rPr>
              <a:t>Quality enhancement:</a:t>
            </a:r>
          </a:p>
          <a:p>
            <a:pPr lvl="4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Evaluation</a:t>
            </a:r>
          </a:p>
          <a:p>
            <a:pPr lvl="4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development</a:t>
            </a:r>
          </a:p>
          <a:p>
            <a:pPr lvl="4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innovation 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428750" y="2143125"/>
            <a:ext cx="3100388" cy="1571625"/>
          </a:xfrm>
          <a:prstGeom prst="re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just"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en-US" sz="1400" dirty="0">
                <a:latin typeface="Calibri" pitchFamily="34" charset="0"/>
              </a:rPr>
              <a:t>Quality assurance:</a:t>
            </a:r>
          </a:p>
          <a:p>
            <a:pPr algn="just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 Monitoring</a:t>
            </a:r>
          </a:p>
          <a:p>
            <a:pPr algn="just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 Compliance</a:t>
            </a:r>
            <a:endParaRPr lang="en-GB" sz="1100" dirty="0">
              <a:latin typeface="Times New Roman" pitchFamily="18" charset="0"/>
            </a:endParaRPr>
          </a:p>
          <a:p>
            <a:pPr algn="just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 accountability 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714500" y="142875"/>
            <a:ext cx="6223000" cy="828675"/>
          </a:xfrm>
          <a:prstGeom prst="rect">
            <a:avLst/>
          </a:prstGeom>
          <a:solidFill>
            <a:srgbClr val="8064A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lang="en-US" sz="1400" dirty="0">
                <a:latin typeface="Calibri" pitchFamily="34" charset="0"/>
              </a:rPr>
              <a:t>Professional development</a:t>
            </a:r>
          </a:p>
          <a:p>
            <a:pPr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5500688" y="1643063"/>
            <a:ext cx="2466975" cy="357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Own evaluation and reflection</a:t>
            </a:r>
            <a:endParaRPr lang="en-US"/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1714500" y="1143000"/>
            <a:ext cx="2466975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Peer Review and Observation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428750" y="5857875"/>
            <a:ext cx="1214438" cy="857250"/>
          </a:xfrm>
          <a:prstGeom prst="re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100" dirty="0">
                <a:latin typeface="Calibri" pitchFamily="34" charset="0"/>
              </a:rPr>
              <a:t>Periodic Quality Review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5500688" y="1143000"/>
            <a:ext cx="2466975" cy="438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Scholarship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786563" y="3857625"/>
            <a:ext cx="1414462" cy="2857500"/>
          </a:xfrm>
          <a:prstGeom prst="re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  <a:p>
            <a:pPr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  <a:p>
            <a:pPr algn="r">
              <a:spcAft>
                <a:spcPts val="1000"/>
              </a:spcAft>
              <a:defRPr/>
            </a:pPr>
            <a:r>
              <a:rPr lang="en-US" sz="1100" dirty="0">
                <a:latin typeface="Calibri" pitchFamily="34" charset="0"/>
              </a:rPr>
              <a:t>Curriculum design, evaluation and development:</a:t>
            </a:r>
          </a:p>
          <a:p>
            <a:pPr lvl="1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Alignment</a:t>
            </a:r>
            <a:endParaRPr lang="en-GB" sz="1100" dirty="0">
              <a:latin typeface="Times New Roman" pitchFamily="18" charset="0"/>
            </a:endParaRPr>
          </a:p>
          <a:p>
            <a:pPr lvl="1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Progression</a:t>
            </a:r>
          </a:p>
          <a:p>
            <a:pPr lvl="1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Coherence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428750" y="3857625"/>
            <a:ext cx="1241425" cy="857250"/>
          </a:xfrm>
          <a:prstGeom prst="re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100" dirty="0">
                <a:latin typeface="Calibri" pitchFamily="34" charset="0"/>
              </a:rPr>
              <a:t>New Scheme/Module Approvals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32778" name="Text Box 11"/>
          <p:cNvSpPr txBox="1">
            <a:spLocks noChangeArrowheads="1"/>
          </p:cNvSpPr>
          <p:nvPr/>
        </p:nvSpPr>
        <p:spPr bwMode="auto">
          <a:xfrm>
            <a:off x="1714500" y="1571625"/>
            <a:ext cx="2466975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Constructing and using feedback from students</a:t>
            </a:r>
            <a:endParaRPr lang="en-US"/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428750" y="4857750"/>
            <a:ext cx="1241425" cy="857250"/>
          </a:xfrm>
          <a:prstGeom prst="re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100" dirty="0">
                <a:latin typeface="Calibri" pitchFamily="34" charset="0"/>
              </a:rPr>
              <a:t>Annual  Teaching Review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32780" name="Text Box 13"/>
          <p:cNvSpPr txBox="1">
            <a:spLocks noChangeArrowheads="1"/>
          </p:cNvSpPr>
          <p:nvPr/>
        </p:nvSpPr>
        <p:spPr bwMode="auto">
          <a:xfrm>
            <a:off x="3714750" y="5572125"/>
            <a:ext cx="2246313" cy="341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Support and guidance</a:t>
            </a:r>
            <a:endParaRPr lang="en-US"/>
          </a:p>
        </p:txBody>
      </p:sp>
      <p:sp>
        <p:nvSpPr>
          <p:cNvPr id="32781" name="Text Box 14"/>
          <p:cNvSpPr txBox="1">
            <a:spLocks noChangeArrowheads="1"/>
          </p:cNvSpPr>
          <p:nvPr/>
        </p:nvSpPr>
        <p:spPr bwMode="auto">
          <a:xfrm>
            <a:off x="3714750" y="4214813"/>
            <a:ext cx="2224088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Teaching  and learning approaches</a:t>
            </a:r>
            <a:endParaRPr lang="en-US"/>
          </a:p>
        </p:txBody>
      </p:sp>
      <p:sp>
        <p:nvSpPr>
          <p:cNvPr id="32782" name="Text Box 15"/>
          <p:cNvSpPr txBox="1">
            <a:spLocks noChangeArrowheads="1"/>
          </p:cNvSpPr>
          <p:nvPr/>
        </p:nvSpPr>
        <p:spPr bwMode="auto">
          <a:xfrm>
            <a:off x="3714750" y="5143500"/>
            <a:ext cx="2246313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Syllabus</a:t>
            </a:r>
            <a:endParaRPr lang="en-US"/>
          </a:p>
        </p:txBody>
      </p:sp>
      <p:sp>
        <p:nvSpPr>
          <p:cNvPr id="32783" name="Text Box 16"/>
          <p:cNvSpPr txBox="1">
            <a:spLocks noChangeArrowheads="1"/>
          </p:cNvSpPr>
          <p:nvPr/>
        </p:nvSpPr>
        <p:spPr bwMode="auto">
          <a:xfrm>
            <a:off x="3714750" y="4572000"/>
            <a:ext cx="2235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Aims and Intended Learning outcomes</a:t>
            </a:r>
            <a:endParaRPr lang="en-US"/>
          </a:p>
        </p:txBody>
      </p:sp>
      <p:sp>
        <p:nvSpPr>
          <p:cNvPr id="32784" name="Text Box 17"/>
          <p:cNvSpPr txBox="1">
            <a:spLocks noChangeArrowheads="1"/>
          </p:cNvSpPr>
          <p:nvPr/>
        </p:nvSpPr>
        <p:spPr bwMode="auto">
          <a:xfrm>
            <a:off x="3714750" y="6429375"/>
            <a:ext cx="2246313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Independent learning/ study time</a:t>
            </a:r>
            <a:endParaRPr lang="en-US"/>
          </a:p>
        </p:txBody>
      </p:sp>
      <p:sp>
        <p:nvSpPr>
          <p:cNvPr id="32785" name="Text Box 18"/>
          <p:cNvSpPr txBox="1">
            <a:spLocks noChangeArrowheads="1"/>
          </p:cNvSpPr>
          <p:nvPr/>
        </p:nvSpPr>
        <p:spPr bwMode="auto">
          <a:xfrm>
            <a:off x="3714750" y="6000750"/>
            <a:ext cx="2235200" cy="355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Assessment strategy</a:t>
            </a:r>
            <a:endParaRPr lang="en-US"/>
          </a:p>
        </p:txBody>
      </p:sp>
      <p:sp>
        <p:nvSpPr>
          <p:cNvPr id="32786" name="Text Box 19"/>
          <p:cNvSpPr txBox="1">
            <a:spLocks noChangeArrowheads="1"/>
          </p:cNvSpPr>
          <p:nvPr/>
        </p:nvSpPr>
        <p:spPr bwMode="auto">
          <a:xfrm>
            <a:off x="3714750" y="3857625"/>
            <a:ext cx="2246313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Learning resources</a:t>
            </a:r>
            <a:endParaRPr lang="en-US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428750" y="2143125"/>
            <a:ext cx="3100388" cy="15716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just"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en-US" sz="1400" dirty="0">
                <a:latin typeface="Calibri" pitchFamily="34" charset="0"/>
              </a:rPr>
              <a:t>Quality assurance:</a:t>
            </a:r>
          </a:p>
          <a:p>
            <a:pPr algn="just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 Monitoring</a:t>
            </a:r>
          </a:p>
          <a:p>
            <a:pPr algn="just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 Compliance</a:t>
            </a:r>
            <a:endParaRPr lang="en-GB" sz="1100" dirty="0">
              <a:latin typeface="Times New Roman" pitchFamily="18" charset="0"/>
            </a:endParaRPr>
          </a:p>
          <a:p>
            <a:pPr algn="just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 accountability 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428750" y="5857875"/>
            <a:ext cx="1214438" cy="85725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100" dirty="0">
                <a:latin typeface="Calibri" pitchFamily="34" charset="0"/>
              </a:rPr>
              <a:t>Periodic Quality Review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1428750" y="3857625"/>
            <a:ext cx="1241425" cy="85725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100" dirty="0">
                <a:latin typeface="Calibri" pitchFamily="34" charset="0"/>
              </a:rPr>
              <a:t>New Scheme/Module Approvals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1428750" y="4857750"/>
            <a:ext cx="1241425" cy="85725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100" dirty="0">
                <a:latin typeface="Calibri" pitchFamily="34" charset="0"/>
              </a:rPr>
              <a:t>Annual  Teaching Review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3714750" y="5572125"/>
            <a:ext cx="2246313" cy="34131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Support and guidance</a:t>
            </a:r>
            <a:endParaRPr lang="en-US"/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3714750" y="4214813"/>
            <a:ext cx="2224088" cy="2857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Teaching  and learning approaches</a:t>
            </a:r>
            <a:endParaRPr lang="en-US"/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714750" y="5143500"/>
            <a:ext cx="2246313" cy="2857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Syllabus</a:t>
            </a:r>
            <a:endParaRPr lang="en-US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3714750" y="4572000"/>
            <a:ext cx="2235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Aims and Intended Learning outcomes</a:t>
            </a:r>
            <a:endParaRPr lang="en-US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714750" y="6429375"/>
            <a:ext cx="2246313" cy="2857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Independent learning/ study time</a:t>
            </a:r>
            <a:endParaRPr lang="en-US"/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3714750" y="6000750"/>
            <a:ext cx="2235200" cy="355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Assessment strategy</a:t>
            </a:r>
            <a:endParaRPr lang="en-US"/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3714750" y="3857625"/>
            <a:ext cx="2246313" cy="2857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Learning resources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Educational development 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Has a central role to play in leading the QE agenda, but also:</a:t>
            </a:r>
          </a:p>
          <a:p>
            <a:r>
              <a:rPr lang="en-GB" smtClean="0"/>
              <a:t>In building collegial relationships</a:t>
            </a:r>
          </a:p>
          <a:p>
            <a:r>
              <a:rPr lang="en-GB" smtClean="0"/>
              <a:t>In making connections between different agents in both partner institutions</a:t>
            </a:r>
          </a:p>
          <a:p>
            <a:r>
              <a:rPr lang="en-GB" smtClean="0"/>
              <a:t>In creating cohesion between QA and QE</a:t>
            </a:r>
          </a:p>
          <a:p>
            <a:r>
              <a:rPr lang="en-GB" smtClean="0"/>
              <a:t>QA - Quality </a:t>
            </a:r>
            <a:r>
              <a:rPr lang="en-GB" i="1" smtClean="0"/>
              <a:t>Administration</a:t>
            </a:r>
            <a:r>
              <a:rPr lang="en-GB" smtClean="0"/>
              <a:t>?, QE – Quality </a:t>
            </a:r>
            <a:r>
              <a:rPr lang="en-GB" i="1" smtClean="0"/>
              <a:t>Education</a:t>
            </a:r>
            <a:r>
              <a:rPr lang="en-GB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Educational Development for collaborative advantage</a:t>
            </a:r>
            <a:endParaRPr lang="en-GB" dirty="0"/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Work with colleagues to strengthen individual aims</a:t>
            </a:r>
          </a:p>
          <a:p>
            <a:r>
              <a:rPr lang="en-GB" smtClean="0"/>
              <a:t>Work with the organisation to facilitate the melding of individual aims with organisational aims</a:t>
            </a:r>
          </a:p>
          <a:p>
            <a:r>
              <a:rPr lang="en-GB" smtClean="0"/>
              <a:t>Work with both partners to incorporate successfully the individual and organisational aims into the Collaboration aims.  </a:t>
            </a:r>
          </a:p>
          <a:p>
            <a:endParaRPr lang="en-GB" smtClean="0"/>
          </a:p>
          <a:p>
            <a:pPr>
              <a:buFont typeface="Arial" charset="0"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Reflection on our own experience of collaborating in transnational partnerships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400" dirty="0" smtClean="0"/>
              <a:t>We needed to understand (theorise) the nature of organisational collaboration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400" dirty="0" smtClean="0"/>
              <a:t>In order to promote educational development we needed to consider the wider relationship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400" dirty="0" smtClean="0"/>
              <a:t>in order to understand their own role in the partnership, we felt all  all involved participants needed to be aware of the big picture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400" dirty="0" smtClean="0"/>
              <a:t>The process of collaboration exposed a need to improve collaboration within and across our own institution, with departments and staff and facilitative groupings (the centre)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400" dirty="0" smtClean="0"/>
              <a:t>Necessity to embed capacity building and sustainable structures – difficulties in grafting these on to pre-existing structures - potential advantage where no structures pre-existed.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Making sense of Partnerships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smtClean="0"/>
              <a:t>Family relationship?    (Kanter: – courtship, engagement, housekeeping, bridging and old marrieds’ ) </a:t>
            </a:r>
          </a:p>
          <a:p>
            <a:r>
              <a:rPr lang="en-GB" sz="2800" smtClean="0"/>
              <a:t>Master/Apprentice?</a:t>
            </a:r>
          </a:p>
          <a:p>
            <a:r>
              <a:rPr lang="en-GB" sz="2800" smtClean="0"/>
              <a:t>Mentor/mentee?</a:t>
            </a:r>
          </a:p>
          <a:p>
            <a:r>
              <a:rPr lang="en-GB" sz="2800" smtClean="0"/>
              <a:t>Partnership of equals? </a:t>
            </a:r>
          </a:p>
          <a:p>
            <a:r>
              <a:rPr lang="en-GB" sz="2800" smtClean="0"/>
              <a:t>Neo-colonialism?  </a:t>
            </a:r>
          </a:p>
          <a:p>
            <a:r>
              <a:rPr lang="en-GB" sz="2800" smtClean="0"/>
              <a:t>Market oriented?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Building Collaborative Advantage </a:t>
            </a:r>
            <a:br>
              <a:rPr lang="en-GB" sz="3600" smtClean="0"/>
            </a:br>
            <a:r>
              <a:rPr lang="en-GB" sz="1200" smtClean="0"/>
              <a:t>(Huxham, C and Vangen, S (2005) 'Managing to Collaborate: the theory and practice of collaborative advantage', Routledge.)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Distinguished 3 sorts of aims: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Collaboration Aim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	Publicly stated, agreed by both (all) sides 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Organisation Aim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	Frequently not publicly stated; what the partner wants to get out of  the partnership rather than a common aim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Individual Aim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  <a:r>
              <a:rPr lang="en-GB" sz="2600" dirty="0" smtClean="0"/>
              <a:t>What the individuals involved in a variety of ways want to get out of the partnership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en-GB" smtClean="0"/>
              <a:t>Collaborative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357813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/>
              <a:t>Different spheres of collaboration: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 smtClean="0"/>
              <a:t>Collaboration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  <a:r>
              <a:rPr lang="en-GB" sz="2400" dirty="0" err="1" smtClean="0"/>
              <a:t>Eg</a:t>
            </a:r>
            <a:r>
              <a:rPr lang="en-GB" sz="2400" dirty="0" smtClean="0"/>
              <a:t>, develop a joint degree scheme to be offered in the home country of one of the partners, based on that of the other partner?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 smtClean="0"/>
              <a:t>Organisation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  <a:r>
              <a:rPr lang="en-GB" sz="2400" dirty="0" smtClean="0"/>
              <a:t>foothold in the market, revenue, enhanced status in another part of the world, degree awarding powers, entry into HE, social/regional status, innovations in TLA, enhancement of practice?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 smtClean="0"/>
              <a:t>Individual 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  <a:r>
              <a:rPr lang="en-GB" sz="2400" dirty="0" smtClean="0"/>
              <a:t>New, different experiences? possible career enhancement? Individual collaboration?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 smtClean="0"/>
              <a:t>How these are managed will help to shape the success or otherwise of the partnership.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 smtClean="0"/>
              <a:t>	(Collaborative Advantage V Collaborative Inertia)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Dependencies/critical factors for collaborative advantage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Nurturing collaborative relationships (direct and personal)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Exploring values, personal, social, academic (not commercial)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Attention to the dynamics of collaboration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Trust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Empowerment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Value iterations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Longevity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Commitment and belief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Trust building activities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Choice and control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QA led -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QA, necessary – BUT -  if dominant, potential threat to the health of the relationship, if: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mechanistic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Judgemental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Bureaucratic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Over-emphasis on quantitative measurability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Power inequality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Hard and fast results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Potential for ‘</a:t>
            </a:r>
            <a:r>
              <a:rPr lang="en-GB" i="1" dirty="0" smtClean="0"/>
              <a:t>collaborative inertia’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3"/>
          <p:cNvSpPr txBox="1">
            <a:spLocks noChangeArrowheads="1"/>
          </p:cNvSpPr>
          <p:nvPr/>
        </p:nvSpPr>
        <p:spPr bwMode="auto">
          <a:xfrm>
            <a:off x="3714750" y="5572125"/>
            <a:ext cx="2246313" cy="341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Support and guidance</a:t>
            </a:r>
            <a:endParaRPr lang="en-US"/>
          </a:p>
        </p:txBody>
      </p:sp>
      <p:sp>
        <p:nvSpPr>
          <p:cNvPr id="28674" name="Text Box 14"/>
          <p:cNvSpPr txBox="1">
            <a:spLocks noChangeArrowheads="1"/>
          </p:cNvSpPr>
          <p:nvPr/>
        </p:nvSpPr>
        <p:spPr bwMode="auto">
          <a:xfrm>
            <a:off x="3714750" y="4214813"/>
            <a:ext cx="2224088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Teaching  and learning approaches</a:t>
            </a:r>
            <a:endParaRPr lang="en-US"/>
          </a:p>
        </p:txBody>
      </p:sp>
      <p:sp>
        <p:nvSpPr>
          <p:cNvPr id="28675" name="Text Box 15"/>
          <p:cNvSpPr txBox="1">
            <a:spLocks noChangeArrowheads="1"/>
          </p:cNvSpPr>
          <p:nvPr/>
        </p:nvSpPr>
        <p:spPr bwMode="auto">
          <a:xfrm>
            <a:off x="3714750" y="5143500"/>
            <a:ext cx="2246313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Syllabus</a:t>
            </a:r>
            <a:endParaRPr lang="en-US"/>
          </a:p>
        </p:txBody>
      </p:sp>
      <p:sp>
        <p:nvSpPr>
          <p:cNvPr id="28676" name="Text Box 16"/>
          <p:cNvSpPr txBox="1">
            <a:spLocks noChangeArrowheads="1"/>
          </p:cNvSpPr>
          <p:nvPr/>
        </p:nvSpPr>
        <p:spPr bwMode="auto">
          <a:xfrm>
            <a:off x="3714750" y="4572000"/>
            <a:ext cx="2235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Aims and Intended Learning outcomes</a:t>
            </a:r>
            <a:endParaRPr lang="en-US"/>
          </a:p>
        </p:txBody>
      </p:sp>
      <p:sp>
        <p:nvSpPr>
          <p:cNvPr id="28677" name="Text Box 17"/>
          <p:cNvSpPr txBox="1">
            <a:spLocks noChangeArrowheads="1"/>
          </p:cNvSpPr>
          <p:nvPr/>
        </p:nvSpPr>
        <p:spPr bwMode="auto">
          <a:xfrm>
            <a:off x="3714750" y="6429375"/>
            <a:ext cx="2246313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Independent learning/ study time</a:t>
            </a:r>
            <a:endParaRPr lang="en-US"/>
          </a:p>
        </p:txBody>
      </p:sp>
      <p:sp>
        <p:nvSpPr>
          <p:cNvPr id="28678" name="Text Box 18"/>
          <p:cNvSpPr txBox="1">
            <a:spLocks noChangeArrowheads="1"/>
          </p:cNvSpPr>
          <p:nvPr/>
        </p:nvSpPr>
        <p:spPr bwMode="auto">
          <a:xfrm>
            <a:off x="3714750" y="6000750"/>
            <a:ext cx="2235200" cy="355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Assessment strategy</a:t>
            </a:r>
            <a:endParaRPr lang="en-US"/>
          </a:p>
        </p:txBody>
      </p:sp>
      <p:sp>
        <p:nvSpPr>
          <p:cNvPr id="28679" name="Text Box 19"/>
          <p:cNvSpPr txBox="1">
            <a:spLocks noChangeArrowheads="1"/>
          </p:cNvSpPr>
          <p:nvPr/>
        </p:nvSpPr>
        <p:spPr bwMode="auto">
          <a:xfrm>
            <a:off x="3714750" y="3857625"/>
            <a:ext cx="2246313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Learning resources</a:t>
            </a:r>
            <a:endParaRPr lang="en-US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428750" y="2143125"/>
            <a:ext cx="3100388" cy="1571625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just"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en-US" sz="1400" dirty="0">
                <a:latin typeface="Calibri" pitchFamily="34" charset="0"/>
              </a:rPr>
              <a:t>Quality assurance:</a:t>
            </a:r>
          </a:p>
          <a:p>
            <a:pPr algn="just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 Monitoring</a:t>
            </a:r>
          </a:p>
          <a:p>
            <a:pPr algn="just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 Compliance</a:t>
            </a:r>
            <a:endParaRPr lang="en-GB" sz="1100" dirty="0">
              <a:latin typeface="Times New Roman" pitchFamily="18" charset="0"/>
            </a:endParaRPr>
          </a:p>
          <a:p>
            <a:pPr algn="just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 accountability 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428750" y="5857875"/>
            <a:ext cx="1214438" cy="85725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100" dirty="0">
                <a:latin typeface="Calibri" pitchFamily="34" charset="0"/>
              </a:rPr>
              <a:t>Periodic Quality Review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1428750" y="3857625"/>
            <a:ext cx="1241425" cy="85725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100" dirty="0">
                <a:latin typeface="Calibri" pitchFamily="34" charset="0"/>
              </a:rPr>
              <a:t>New Scheme/Module Approvals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1428750" y="4857750"/>
            <a:ext cx="1241425" cy="85725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100" dirty="0">
                <a:latin typeface="Calibri" pitchFamily="34" charset="0"/>
              </a:rPr>
              <a:t>Annual  Teaching Review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3714750" y="5572125"/>
            <a:ext cx="2246313" cy="34131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Support and guidance</a:t>
            </a:r>
            <a:endParaRPr lang="en-US"/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3714750" y="4214813"/>
            <a:ext cx="2214563" cy="2857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Teaching  and learning approaches</a:t>
            </a:r>
            <a:endParaRPr lang="en-US"/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714750" y="5143500"/>
            <a:ext cx="2246313" cy="2857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Syllabus</a:t>
            </a:r>
            <a:endParaRPr lang="en-US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3714750" y="4572000"/>
            <a:ext cx="2235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Aims and Intended Learning outcomes</a:t>
            </a:r>
            <a:endParaRPr lang="en-US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714750" y="6429375"/>
            <a:ext cx="2246313" cy="2857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Independent learning/ study time</a:t>
            </a:r>
            <a:endParaRPr lang="en-US"/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3714750" y="6000750"/>
            <a:ext cx="2235200" cy="3556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Assessment strategy</a:t>
            </a:r>
            <a:endParaRPr lang="en-US"/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3714750" y="3857625"/>
            <a:ext cx="2246313" cy="2857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Learning resources</a:t>
            </a:r>
            <a:endParaRPr lang="en-US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143500" y="2143125"/>
            <a:ext cx="3016250" cy="1571625"/>
          </a:xfrm>
          <a:prstGeom prst="re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algn="r"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  <a:p>
            <a:pPr algn="r">
              <a:spcAft>
                <a:spcPts val="1000"/>
              </a:spcAft>
              <a:defRPr/>
            </a:pPr>
            <a:r>
              <a:rPr lang="en-US" sz="1400" dirty="0">
                <a:latin typeface="Calibri" pitchFamily="34" charset="0"/>
              </a:rPr>
              <a:t>Quality enhancement:</a:t>
            </a:r>
          </a:p>
          <a:p>
            <a:pPr lvl="4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Evaluation</a:t>
            </a:r>
          </a:p>
          <a:p>
            <a:pPr lvl="4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development</a:t>
            </a:r>
          </a:p>
          <a:p>
            <a:pPr lvl="4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innovation 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714500" y="142875"/>
            <a:ext cx="6223000" cy="828675"/>
          </a:xfrm>
          <a:prstGeom prst="rect">
            <a:avLst/>
          </a:prstGeom>
          <a:solidFill>
            <a:srgbClr val="8064A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lang="en-US" sz="1400" dirty="0">
                <a:latin typeface="Calibri" pitchFamily="34" charset="0"/>
              </a:rPr>
              <a:t>Professional development</a:t>
            </a:r>
          </a:p>
          <a:p>
            <a:pPr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</p:txBody>
      </p:sp>
      <p:sp>
        <p:nvSpPr>
          <p:cNvPr id="28693" name="Text Box 5"/>
          <p:cNvSpPr txBox="1">
            <a:spLocks noChangeArrowheads="1"/>
          </p:cNvSpPr>
          <p:nvPr/>
        </p:nvSpPr>
        <p:spPr bwMode="auto">
          <a:xfrm>
            <a:off x="5500688" y="1643063"/>
            <a:ext cx="2466975" cy="357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Own evaluation and reflection</a:t>
            </a:r>
            <a:endParaRPr lang="en-US"/>
          </a:p>
        </p:txBody>
      </p:sp>
      <p:sp>
        <p:nvSpPr>
          <p:cNvPr id="28694" name="Text Box 6"/>
          <p:cNvSpPr txBox="1">
            <a:spLocks noChangeArrowheads="1"/>
          </p:cNvSpPr>
          <p:nvPr/>
        </p:nvSpPr>
        <p:spPr bwMode="auto">
          <a:xfrm>
            <a:off x="1714500" y="1143000"/>
            <a:ext cx="2466975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Peer Review and Observation</a:t>
            </a:r>
          </a:p>
        </p:txBody>
      </p:sp>
      <p:sp>
        <p:nvSpPr>
          <p:cNvPr id="28695" name="Text Box 8"/>
          <p:cNvSpPr txBox="1">
            <a:spLocks noChangeArrowheads="1"/>
          </p:cNvSpPr>
          <p:nvPr/>
        </p:nvSpPr>
        <p:spPr bwMode="auto">
          <a:xfrm>
            <a:off x="5500688" y="1143000"/>
            <a:ext cx="2466975" cy="438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Scholarship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786563" y="3857625"/>
            <a:ext cx="1414462" cy="2857500"/>
          </a:xfrm>
          <a:prstGeom prst="re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  <a:p>
            <a:pPr>
              <a:spcAft>
                <a:spcPts val="1000"/>
              </a:spcAft>
              <a:defRPr/>
            </a:pPr>
            <a:endParaRPr lang="en-US" sz="1100" dirty="0">
              <a:latin typeface="Times New Roman" pitchFamily="18" charset="0"/>
            </a:endParaRPr>
          </a:p>
          <a:p>
            <a:pPr algn="r">
              <a:spcAft>
                <a:spcPts val="1000"/>
              </a:spcAft>
              <a:defRPr/>
            </a:pPr>
            <a:r>
              <a:rPr lang="en-US" sz="1100" dirty="0">
                <a:latin typeface="Calibri" pitchFamily="34" charset="0"/>
              </a:rPr>
              <a:t>Curriculum design, evaluation and development:</a:t>
            </a:r>
          </a:p>
          <a:p>
            <a:pPr lvl="1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Alignment</a:t>
            </a:r>
            <a:endParaRPr lang="en-GB" sz="1100" dirty="0">
              <a:latin typeface="Times New Roman" pitchFamily="18" charset="0"/>
            </a:endParaRPr>
          </a:p>
          <a:p>
            <a:pPr lvl="1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Progression</a:t>
            </a:r>
          </a:p>
          <a:p>
            <a:pPr lvl="1"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GB" sz="1100" dirty="0">
                <a:latin typeface="Times New Roman" pitchFamily="18" charset="0"/>
              </a:rPr>
              <a:t>Coherence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28697" name="Text Box 11"/>
          <p:cNvSpPr txBox="1">
            <a:spLocks noChangeArrowheads="1"/>
          </p:cNvSpPr>
          <p:nvPr/>
        </p:nvSpPr>
        <p:spPr bwMode="auto">
          <a:xfrm>
            <a:off x="1714500" y="1571625"/>
            <a:ext cx="2466975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100">
                <a:latin typeface="Calibri" pitchFamily="34" charset="0"/>
              </a:rPr>
              <a:t>Constructing and using feedback from students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QE led -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Potential opportunity to build collegial relationships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Mutually supportive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More effective development – constructivist ethos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Flexibility and adaptable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Responsive to change and to context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Softer and slower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Potential for </a:t>
            </a:r>
            <a:r>
              <a:rPr lang="en-GB" i="1" dirty="0" smtClean="0"/>
              <a:t>‘collaborative advantage’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15182</TotalTime>
  <Words>717</Words>
  <Application>Microsoft Office PowerPoint</Application>
  <PresentationFormat>On-screen Show (4:3)</PresentationFormat>
  <Paragraphs>181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Arial</vt:lpstr>
      <vt:lpstr>Times New Roman</vt:lpstr>
      <vt:lpstr>Office Theme</vt:lpstr>
      <vt:lpstr>Our Thesis</vt:lpstr>
      <vt:lpstr> Reflection on our own experience of collaborating in transnational partnerships </vt:lpstr>
      <vt:lpstr>Making sense of Partnerships</vt:lpstr>
      <vt:lpstr>Building Collaborative Advantage  (Huxham, C and Vangen, S (2005) 'Managing to Collaborate: the theory and practice of collaborative advantage', Routledge.)  </vt:lpstr>
      <vt:lpstr>Collaborative Aims</vt:lpstr>
      <vt:lpstr>Dependencies/critical factors for collaborative advantage</vt:lpstr>
      <vt:lpstr>QA led - procedures</vt:lpstr>
      <vt:lpstr>Slide 8</vt:lpstr>
      <vt:lpstr>QE led - processes</vt:lpstr>
      <vt:lpstr>Slide 10</vt:lpstr>
      <vt:lpstr>Educational development </vt:lpstr>
      <vt:lpstr>Educational Development for collaborative advantage</vt:lpstr>
    </vt:vector>
  </TitlesOfParts>
  <Company>Lancaster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Alison Cooper</dc:creator>
  <cp:lastModifiedBy>Roz Grimmitt</cp:lastModifiedBy>
  <cp:revision>1062</cp:revision>
  <dcterms:created xsi:type="dcterms:W3CDTF">2010-04-15T13:34:11Z</dcterms:created>
  <dcterms:modified xsi:type="dcterms:W3CDTF">2010-05-12T10:57:30Z</dcterms:modified>
</cp:coreProperties>
</file>