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1" r:id="rId6"/>
    <p:sldId id="272" r:id="rId7"/>
    <p:sldId id="263" r:id="rId8"/>
    <p:sldId id="260" r:id="rId9"/>
    <p:sldId id="262" r:id="rId10"/>
    <p:sldId id="269" r:id="rId11"/>
    <p:sldId id="270" r:id="rId12"/>
    <p:sldId id="276" r:id="rId13"/>
    <p:sldId id="265" r:id="rId14"/>
    <p:sldId id="274" r:id="rId15"/>
    <p:sldId id="275"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79116D"/>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542BB739-A841-40EF-AEA1-DBA651D98C16}" type="datetimeFigureOut">
              <a:rPr lang="en-US"/>
              <a:pPr>
                <a:defRPr/>
              </a:pPr>
              <a:t>1/7/2010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D67FC4F-15E7-46CB-A35D-371971BFA59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AD370B2-8F73-4D3B-89FE-DD8B08DC4B25}" type="datetimeFigureOut">
              <a:rPr lang="en-US"/>
              <a:pPr>
                <a:defRPr/>
              </a:pPr>
              <a:t>1/7/2010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A5981D6-B5A2-46EB-BFA7-6245618E2BB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26C94D1-D947-4E16-A4B9-C21A28D91406}" type="datetimeFigureOut">
              <a:rPr lang="en-US"/>
              <a:pPr>
                <a:defRPr/>
              </a:pPr>
              <a:t>1/7/2010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025D3CA-DA56-4057-808C-496742B5302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3C47E34-C939-4ECA-B5E8-8223DCA90035}" type="datetimeFigureOut">
              <a:rPr lang="en-US"/>
              <a:pPr>
                <a:defRPr/>
              </a:pPr>
              <a:t>1/7/2010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414B545-CEE3-41FE-9E38-08FF63BDF074}"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8BF8DA0-90C6-4D10-9205-36B19FFBDA33}" type="datetimeFigureOut">
              <a:rPr lang="en-US"/>
              <a:pPr>
                <a:defRPr/>
              </a:pPr>
              <a:t>1/7/2010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7B90C0F-669C-4090-88BE-DF707D67631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4DFEDC3E-7B75-492C-AF78-49C4E7D10A66}" type="datetimeFigureOut">
              <a:rPr lang="en-US"/>
              <a:pPr>
                <a:defRPr/>
              </a:pPr>
              <a:t>1/7/2010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79ABB4A-9BAF-460E-8A8C-21B8855989B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46E32E39-BE34-4D1C-A80A-1B230B1D5F3D}" type="datetimeFigureOut">
              <a:rPr lang="en-US"/>
              <a:pPr>
                <a:defRPr/>
              </a:pPr>
              <a:t>1/7/2010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78DEEE0-7B14-4EC2-9402-48DEEACB94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DF32C89-5712-475B-A189-657C462AC63A}" type="datetimeFigureOut">
              <a:rPr lang="en-US"/>
              <a:pPr>
                <a:defRPr/>
              </a:pPr>
              <a:t>1/7/2010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0DF1212-1FEC-4D89-BBF4-BD887B8C935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7E60EE3-1464-49C3-BA33-7A6D3D7DBA47}" type="datetimeFigureOut">
              <a:rPr lang="en-US"/>
              <a:pPr>
                <a:defRPr/>
              </a:pPr>
              <a:t>1/7/2010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64C6261-DBAE-4CA5-9059-B7B11EF9628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147A93-25D2-411E-957C-01658A109AF4}" type="datetimeFigureOut">
              <a:rPr lang="en-US"/>
              <a:pPr>
                <a:defRPr/>
              </a:pPr>
              <a:t>1/7/2010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583A4D4-B5C6-489D-B3C7-A2009AF25B5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771C2F-838F-417F-A056-134B66F9AF19}" type="datetimeFigureOut">
              <a:rPr lang="en-US"/>
              <a:pPr>
                <a:defRPr/>
              </a:pPr>
              <a:t>1/7/2010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036A2D3-0EB6-4A67-B960-53F3AB466E3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48CE51E-1FDC-4EB7-B41F-56D2941503EF}" type="datetimeFigureOut">
              <a:rPr lang="en-US"/>
              <a:pPr>
                <a:defRPr/>
              </a:pPr>
              <a:t>1/7/2010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FF6755E-61C9-45D9-B6EC-98B7AB90498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GB" smtClean="0"/>
              <a:t>SEDA Workshop</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GB" dirty="0" smtClean="0"/>
              <a:t>November 2009</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fontScale="90000"/>
          </a:bodyPr>
          <a:lstStyle/>
          <a:p>
            <a:pPr fontAlgn="auto">
              <a:spcAft>
                <a:spcPts val="0"/>
              </a:spcAft>
              <a:defRPr/>
            </a:pPr>
            <a:r>
              <a:rPr lang="en-GB" dirty="0" smtClean="0"/>
              <a:t>3 types of cultural capital that create  ‘</a:t>
            </a:r>
            <a:r>
              <a:rPr lang="en-GB" dirty="0" err="1" smtClean="0"/>
              <a:t>habitus</a:t>
            </a:r>
            <a:r>
              <a:rPr lang="en-GB" dirty="0" smtClean="0"/>
              <a:t>’</a:t>
            </a:r>
            <a:endParaRPr lang="en-GB" dirty="0"/>
          </a:p>
        </p:txBody>
      </p:sp>
      <p:sp>
        <p:nvSpPr>
          <p:cNvPr id="22530" name="Content Placeholder 4"/>
          <p:cNvSpPr>
            <a:spLocks noGrp="1"/>
          </p:cNvSpPr>
          <p:nvPr>
            <p:ph sz="half" idx="1"/>
          </p:nvPr>
        </p:nvSpPr>
        <p:spPr>
          <a:xfrm>
            <a:off x="457200" y="1357313"/>
            <a:ext cx="4471988" cy="5500687"/>
          </a:xfrm>
        </p:spPr>
        <p:txBody>
          <a:bodyPr/>
          <a:lstStyle/>
          <a:p>
            <a:r>
              <a:rPr lang="en-GB" smtClean="0"/>
              <a:t>Embodied capital – a qualification that is valued  and has been worked for (PG cert?), ways of seeing</a:t>
            </a:r>
          </a:p>
          <a:p>
            <a:r>
              <a:rPr lang="en-GB" smtClean="0"/>
              <a:t>Objectified capital – certificates,clothes, accoutrements</a:t>
            </a:r>
          </a:p>
          <a:p>
            <a:r>
              <a:rPr lang="en-GB" smtClean="0"/>
              <a:t>Institutionalised capital (the value placed on e.g. educational attainment , research outputs– analogous to money)</a:t>
            </a:r>
          </a:p>
          <a:p>
            <a:endParaRPr lang="en-GB" smtClean="0"/>
          </a:p>
        </p:txBody>
      </p:sp>
      <p:sp>
        <p:nvSpPr>
          <p:cNvPr id="22531" name="Content Placeholder 5"/>
          <p:cNvSpPr>
            <a:spLocks noGrp="1"/>
          </p:cNvSpPr>
          <p:nvPr>
            <p:ph sz="half" idx="2"/>
          </p:nvPr>
        </p:nvSpPr>
        <p:spPr/>
        <p:txBody>
          <a:bodyPr/>
          <a:lstStyle/>
          <a:p>
            <a:pPr>
              <a:buFont typeface="Arial" charset="0"/>
              <a:buNone/>
            </a:pPr>
            <a:r>
              <a:rPr lang="en-GB" smtClean="0"/>
              <a:t>	</a:t>
            </a:r>
            <a:r>
              <a:rPr lang="en-GB" smtClean="0">
                <a:solidFill>
                  <a:srgbClr val="79116D"/>
                </a:solidFill>
              </a:rPr>
              <a:t>How might habitus manifest itself in relation to educational development work?</a:t>
            </a:r>
          </a:p>
          <a:p>
            <a:pPr>
              <a:buFont typeface="Arial" charset="0"/>
              <a:buNone/>
            </a:pPr>
            <a:endParaRPr lang="en-GB" smtClean="0"/>
          </a:p>
        </p:txBody>
      </p:sp>
      <p:pic>
        <p:nvPicPr>
          <p:cNvPr id="22532" name="Content Placeholder 9" descr="lectuere 2.jpg"/>
          <p:cNvPicPr>
            <a:picLocks noChangeAspect="1"/>
          </p:cNvPicPr>
          <p:nvPr/>
        </p:nvPicPr>
        <p:blipFill>
          <a:blip r:embed="rId2"/>
          <a:srcRect/>
          <a:stretch>
            <a:fillRect/>
          </a:stretch>
        </p:blipFill>
        <p:spPr bwMode="auto">
          <a:xfrm>
            <a:off x="6500813" y="3500438"/>
            <a:ext cx="1571625" cy="2000250"/>
          </a:xfrm>
          <a:prstGeom prst="rect">
            <a:avLst/>
          </a:prstGeom>
          <a:noFill/>
          <a:ln w="9525">
            <a:noFill/>
            <a:miter lim="800000"/>
            <a:headEnd/>
            <a:tailEnd/>
          </a:ln>
        </p:spPr>
      </p:pic>
      <p:pic>
        <p:nvPicPr>
          <p:cNvPr id="22533" name="Picture 9" descr="seminar.jpg"/>
          <p:cNvPicPr>
            <a:picLocks noChangeAspect="1"/>
          </p:cNvPicPr>
          <p:nvPr/>
        </p:nvPicPr>
        <p:blipFill>
          <a:blip r:embed="rId3"/>
          <a:srcRect/>
          <a:stretch>
            <a:fillRect/>
          </a:stretch>
        </p:blipFill>
        <p:spPr bwMode="auto">
          <a:xfrm>
            <a:off x="5572125" y="4929188"/>
            <a:ext cx="1357313" cy="1643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Being an educational developer and the role of ‘critical pedagogy’</a:t>
            </a:r>
            <a:endParaRPr lang="en-GB" dirty="0"/>
          </a:p>
        </p:txBody>
      </p:sp>
      <p:sp>
        <p:nvSpPr>
          <p:cNvPr id="3" name="Content Placeholder 2"/>
          <p:cNvSpPr>
            <a:spLocks noGrp="1"/>
          </p:cNvSpPr>
          <p:nvPr>
            <p:ph idx="1"/>
          </p:nvPr>
        </p:nvSpPr>
        <p:spPr>
          <a:xfrm>
            <a:off x="457200" y="1600200"/>
            <a:ext cx="8229600" cy="4972050"/>
          </a:xfrm>
        </p:spPr>
        <p:txBody>
          <a:bodyPr rtlCol="0">
            <a:normAutofit fontScale="85000" lnSpcReduction="10000"/>
          </a:bodyPr>
          <a:lstStyle/>
          <a:p>
            <a:pPr fontAlgn="auto">
              <a:spcAft>
                <a:spcPts val="0"/>
              </a:spcAft>
              <a:buFont typeface="Arial" pitchFamily="34" charset="0"/>
              <a:buNone/>
              <a:defRPr/>
            </a:pPr>
            <a:r>
              <a:rPr lang="en-GB" dirty="0" smtClean="0">
                <a:solidFill>
                  <a:schemeClr val="accent5">
                    <a:lumMod val="50000"/>
                  </a:schemeClr>
                </a:solidFill>
              </a:rPr>
              <a:t>a) critical learning for progressive action happens everywhere in society, not only in the university or on the frontline of political struggle</a:t>
            </a:r>
          </a:p>
          <a:p>
            <a:pPr fontAlgn="auto">
              <a:spcAft>
                <a:spcPts val="0"/>
              </a:spcAft>
              <a:buFont typeface="Arial" pitchFamily="34" charset="0"/>
              <a:buNone/>
              <a:defRPr/>
            </a:pPr>
            <a:r>
              <a:rPr lang="en-GB" dirty="0" smtClean="0">
                <a:solidFill>
                  <a:schemeClr val="accent5">
                    <a:lumMod val="50000"/>
                  </a:schemeClr>
                </a:solidFill>
              </a:rPr>
              <a:t> b) those engaged in different types of social action can cooperate to produce new kinds of knowledge to inform, motivate and enable social change</a:t>
            </a:r>
          </a:p>
          <a:p>
            <a:pPr fontAlgn="auto">
              <a:spcAft>
                <a:spcPts val="0"/>
              </a:spcAft>
              <a:buFont typeface="Arial" pitchFamily="34" charset="0"/>
              <a:buNone/>
              <a:defRPr/>
            </a:pPr>
            <a:r>
              <a:rPr lang="en-GB" dirty="0" smtClean="0">
                <a:solidFill>
                  <a:schemeClr val="accent5">
                    <a:lumMod val="50000"/>
                  </a:schemeClr>
                </a:solidFill>
              </a:rPr>
              <a:t>  Starting from the assumption that 'all life is pedagogical', we seek to develop pedagogies of engagement that combine academic and activist knowledge, and 'classroom learning' with social action.</a:t>
            </a:r>
          </a:p>
          <a:p>
            <a:pPr fontAlgn="auto">
              <a:spcAft>
                <a:spcPts val="0"/>
              </a:spcAft>
              <a:buFont typeface="Arial" pitchFamily="34" charset="0"/>
              <a:buNone/>
              <a:defRPr/>
            </a:pPr>
            <a:r>
              <a:rPr lang="en-GB" dirty="0" smtClean="0"/>
              <a:t>Definition from C-SAP SIG </a:t>
            </a:r>
          </a:p>
          <a:p>
            <a:pPr fontAlgn="auto">
              <a:spcAft>
                <a:spcPts val="0"/>
              </a:spcAft>
              <a:buFont typeface="Arial" pitchFamily="34" charset="0"/>
              <a:buNone/>
              <a:defRPr/>
            </a:pPr>
            <a:r>
              <a:rPr lang="en-GB" sz="2000" dirty="0" smtClean="0"/>
              <a:t>http://www.c-sap.bham.ac.uk/about_us/sigs/critical_pedagogy.htm</a:t>
            </a:r>
            <a:endParaRPr lang="en-GB"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Paulo </a:t>
            </a:r>
            <a:r>
              <a:rPr lang="en-GB" dirty="0" err="1" smtClean="0"/>
              <a:t>Freire</a:t>
            </a:r>
            <a:r>
              <a:rPr lang="en-GB" dirty="0" smtClean="0"/>
              <a:t> Pedagogy of Indignation 2004</a:t>
            </a:r>
            <a:endParaRPr lang="en-GB" dirty="0"/>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None/>
              <a:defRPr/>
            </a:pPr>
            <a:r>
              <a:rPr lang="en-GB" dirty="0" smtClean="0"/>
              <a:t>	</a:t>
            </a:r>
            <a:r>
              <a:rPr lang="en-GB" dirty="0" smtClean="0">
                <a:solidFill>
                  <a:schemeClr val="accent5">
                    <a:lumMod val="75000"/>
                  </a:schemeClr>
                </a:solidFill>
              </a:rPr>
              <a:t>To me no matter how often it is said today that education has nothing more to do with dreams, but rather with the technical training of learners, the need is still there for us to insist on dreams and utopia. Women and men we have become more than mere apparatuses to be trained or adapted. We have become beings of option, of decision, of intervention in the world. We have become beings of responsibility’ </a:t>
            </a:r>
            <a:r>
              <a:rPr lang="en-GB" dirty="0" smtClean="0"/>
              <a:t>pg 16</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Using </a:t>
            </a:r>
            <a:r>
              <a:rPr lang="en-GB" dirty="0" err="1" smtClean="0"/>
              <a:t>Bourdieu</a:t>
            </a:r>
            <a:r>
              <a:rPr lang="en-GB" dirty="0" smtClean="0"/>
              <a:t> and critical pedagogy to understand our work</a:t>
            </a:r>
            <a:endParaRPr lang="en-GB" dirty="0"/>
          </a:p>
        </p:txBody>
      </p:sp>
      <p:sp>
        <p:nvSpPr>
          <p:cNvPr id="3" name="Content Placeholder 2"/>
          <p:cNvSpPr>
            <a:spLocks noGrp="1"/>
          </p:cNvSpPr>
          <p:nvPr>
            <p:ph idx="1"/>
          </p:nvPr>
        </p:nvSpPr>
        <p:spPr>
          <a:xfrm>
            <a:off x="457200" y="1600200"/>
            <a:ext cx="8229600" cy="4900613"/>
          </a:xfrm>
        </p:spPr>
        <p:txBody>
          <a:bodyPr rtlCol="0">
            <a:normAutofit fontScale="85000" lnSpcReduction="10000"/>
          </a:bodyPr>
          <a:lstStyle/>
          <a:p>
            <a:pPr fontAlgn="auto">
              <a:spcAft>
                <a:spcPts val="0"/>
              </a:spcAft>
              <a:buFont typeface="Arial" pitchFamily="34" charset="0"/>
              <a:buNone/>
              <a:defRPr/>
            </a:pPr>
            <a:r>
              <a:rPr lang="en-GB" dirty="0" smtClean="0"/>
              <a:t>	The notion of </a:t>
            </a:r>
            <a:r>
              <a:rPr lang="en-GB" dirty="0" err="1" smtClean="0"/>
              <a:t>habitus</a:t>
            </a:r>
            <a:r>
              <a:rPr lang="en-GB" dirty="0" smtClean="0"/>
              <a:t> allows for a view of our work in which the interconnectedness of context, knowledge, 'identity' and organisation can all come into the foreground of the picture at once. </a:t>
            </a:r>
          </a:p>
          <a:p>
            <a:pPr fontAlgn="auto">
              <a:spcAft>
                <a:spcPts val="0"/>
              </a:spcAft>
              <a:buFont typeface="Arial" pitchFamily="34" charset="0"/>
              <a:buNone/>
              <a:defRPr/>
            </a:pPr>
            <a:r>
              <a:rPr lang="en-GB" dirty="0" smtClean="0"/>
              <a:t>	The actions of the educational developer are not presented as </a:t>
            </a:r>
            <a:r>
              <a:rPr lang="en-GB" dirty="0" err="1" smtClean="0"/>
              <a:t>decontextualised</a:t>
            </a:r>
            <a:r>
              <a:rPr lang="en-GB" dirty="0" smtClean="0"/>
              <a:t> abstractions, but rather are represented as moves of an active agent who is multiply positioned with diverse pushes and pulls that she/he must balance and doing so create a rationale for action and a dream for a better future.</a:t>
            </a:r>
          </a:p>
          <a:p>
            <a:pPr fontAlgn="auto">
              <a:spcAft>
                <a:spcPts val="0"/>
              </a:spcAft>
              <a:buFont typeface="Arial" pitchFamily="34" charset="0"/>
              <a:buNone/>
              <a:defRPr/>
            </a:pPr>
            <a:r>
              <a:rPr lang="en-GB" dirty="0" smtClean="0"/>
              <a:t>	</a:t>
            </a:r>
          </a:p>
          <a:p>
            <a:pPr fontAlgn="auto">
              <a:spcAft>
                <a:spcPts val="0"/>
              </a:spcAft>
              <a:buFont typeface="Arial" pitchFamily="34" charset="0"/>
              <a:buNone/>
              <a:defRPr/>
            </a:pPr>
            <a:r>
              <a:rPr lang="en-GB" dirty="0" smtClean="0"/>
              <a:t>   </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mtClean="0"/>
              <a:t>Some conclusions and questions..</a:t>
            </a:r>
          </a:p>
        </p:txBody>
      </p:sp>
      <p:sp>
        <p:nvSpPr>
          <p:cNvPr id="26626" name="Content Placeholder 2"/>
          <p:cNvSpPr>
            <a:spLocks noGrp="1"/>
          </p:cNvSpPr>
          <p:nvPr>
            <p:ph idx="1"/>
          </p:nvPr>
        </p:nvSpPr>
        <p:spPr/>
        <p:txBody>
          <a:bodyPr/>
          <a:lstStyle/>
          <a:p>
            <a:r>
              <a:rPr lang="en-GB" smtClean="0"/>
              <a:t>Dialogue (listening and talking) is key</a:t>
            </a:r>
          </a:p>
          <a:p>
            <a:r>
              <a:rPr lang="en-GB" smtClean="0"/>
              <a:t>Can we be context providers rather than content providers? (Artist Peter Dunn)</a:t>
            </a:r>
            <a:r>
              <a:rPr lang="en-US" smtClean="0"/>
              <a:t> </a:t>
            </a:r>
          </a:p>
          <a:p>
            <a:r>
              <a:rPr lang="en-US" smtClean="0"/>
              <a:t>How do we form collective or communal identities without scapegoating those who are excluded from them?</a:t>
            </a:r>
            <a:r>
              <a:rPr lang="en-GB" smtClean="0"/>
              <a:t> </a:t>
            </a:r>
          </a:p>
          <a:p>
            <a:r>
              <a:rPr lang="en-GB" smtClean="0"/>
              <a:t>Have to stand up for our beliefs – why are we doing it? Why are we doing it like that?</a:t>
            </a:r>
          </a:p>
          <a:p>
            <a:endParaRPr lang="en-GB" smtClean="0"/>
          </a:p>
          <a:p>
            <a:endParaRPr lang="en-GB" smtClean="0"/>
          </a:p>
          <a:p>
            <a:endParaRPr lang="en-GB" smtClean="0"/>
          </a:p>
          <a:p>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3"/>
          <p:cNvSpPr>
            <a:spLocks noGrp="1"/>
          </p:cNvSpPr>
          <p:nvPr>
            <p:ph type="title"/>
          </p:nvPr>
        </p:nvSpPr>
        <p:spPr/>
        <p:txBody>
          <a:bodyPr/>
          <a:lstStyle/>
          <a:p>
            <a:r>
              <a:rPr lang="en-GB" smtClean="0"/>
              <a:t>References etc.</a:t>
            </a:r>
          </a:p>
        </p:txBody>
      </p:sp>
      <p:sp>
        <p:nvSpPr>
          <p:cNvPr id="27650" name="Content Placeholder 4"/>
          <p:cNvSpPr>
            <a:spLocks noGrp="1"/>
          </p:cNvSpPr>
          <p:nvPr>
            <p:ph idx="1"/>
          </p:nvPr>
        </p:nvSpPr>
        <p:spPr/>
        <p:txBody>
          <a:bodyPr/>
          <a:lstStyle/>
          <a:p>
            <a:r>
              <a:rPr lang="en-GB" smtClean="0"/>
              <a:t>Seda grant report December 2009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r>
              <a:rPr lang="en-GB" smtClean="0"/>
              <a:t>Suggested format</a:t>
            </a:r>
          </a:p>
        </p:txBody>
      </p:sp>
      <p:sp>
        <p:nvSpPr>
          <p:cNvPr id="14338" name="Content Placeholder 2"/>
          <p:cNvSpPr>
            <a:spLocks noGrp="1"/>
          </p:cNvSpPr>
          <p:nvPr>
            <p:ph idx="1"/>
          </p:nvPr>
        </p:nvSpPr>
        <p:spPr/>
        <p:txBody>
          <a:bodyPr/>
          <a:lstStyle/>
          <a:p>
            <a:r>
              <a:rPr lang="en-GB" smtClean="0"/>
              <a:t>15 mins – introduction to SEDA Grant and some ideas</a:t>
            </a:r>
          </a:p>
          <a:p>
            <a:r>
              <a:rPr lang="en-GB" smtClean="0"/>
              <a:t>20 mins – Discussion applying the concepts to your work </a:t>
            </a:r>
          </a:p>
          <a:p>
            <a:r>
              <a:rPr lang="en-GB" smtClean="0"/>
              <a:t>5 minutes conclusion</a:t>
            </a:r>
          </a:p>
          <a:p>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612"/>
          </a:xfrm>
        </p:spPr>
        <p:txBody>
          <a:bodyPr rtlCol="0">
            <a:normAutofit fontScale="90000"/>
          </a:bodyPr>
          <a:lstStyle/>
          <a:p>
            <a:pPr fontAlgn="auto">
              <a:spcAft>
                <a:spcPts val="0"/>
              </a:spcAft>
              <a:defRPr/>
            </a:pPr>
            <a:r>
              <a:rPr lang="en-GB" dirty="0" smtClean="0"/>
              <a:t>Background – SEDA Grant</a:t>
            </a:r>
            <a:endParaRPr lang="en-GB" dirty="0"/>
          </a:p>
        </p:txBody>
      </p:sp>
      <p:sp>
        <p:nvSpPr>
          <p:cNvPr id="7" name="Content Placeholder 6"/>
          <p:cNvSpPr>
            <a:spLocks noGrp="1"/>
          </p:cNvSpPr>
          <p:nvPr>
            <p:ph sz="half" idx="1"/>
          </p:nvPr>
        </p:nvSpPr>
        <p:spPr>
          <a:xfrm>
            <a:off x="457200" y="857250"/>
            <a:ext cx="4829175" cy="5268913"/>
          </a:xfrm>
        </p:spPr>
        <p:txBody>
          <a:bodyPr rtlCol="0">
            <a:normAutofit lnSpcReduction="10000"/>
          </a:bodyPr>
          <a:lstStyle/>
          <a:p>
            <a:pPr fontAlgn="auto">
              <a:spcAft>
                <a:spcPts val="0"/>
              </a:spcAft>
              <a:buFont typeface="Arial" pitchFamily="34" charset="0"/>
              <a:buChar char="•"/>
              <a:defRPr/>
            </a:pPr>
            <a:r>
              <a:rPr lang="en-GB" dirty="0" err="1" smtClean="0"/>
              <a:t>Tamsin</a:t>
            </a:r>
            <a:r>
              <a:rPr lang="en-GB" dirty="0" smtClean="0"/>
              <a:t> Haggis – call for us to go beyond the usual theoretical frameworks</a:t>
            </a:r>
          </a:p>
          <a:p>
            <a:pPr fontAlgn="auto">
              <a:spcAft>
                <a:spcPts val="0"/>
              </a:spcAft>
              <a:buFont typeface="Arial" pitchFamily="34" charset="0"/>
              <a:buChar char="•"/>
              <a:defRPr/>
            </a:pPr>
            <a:r>
              <a:rPr lang="en-GB" dirty="0" err="1" smtClean="0"/>
              <a:t>Glynis</a:t>
            </a:r>
            <a:r>
              <a:rPr lang="en-GB" dirty="0" smtClean="0"/>
              <a:t> Cousin SEDA Conference May 2007 – call for us to ‘come out’ about our different approaches to educational development</a:t>
            </a:r>
          </a:p>
          <a:p>
            <a:pPr fontAlgn="auto">
              <a:spcAft>
                <a:spcPts val="0"/>
              </a:spcAft>
              <a:buFont typeface="Arial" pitchFamily="34" charset="0"/>
              <a:buChar char="•"/>
              <a:defRPr/>
            </a:pPr>
            <a:r>
              <a:rPr lang="en-GB" dirty="0" smtClean="0"/>
              <a:t>Background in sociology and interest in resistance to UKPSF / CPD generally and role of educational developers</a:t>
            </a:r>
            <a:endParaRPr lang="en-GB" dirty="0"/>
          </a:p>
        </p:txBody>
      </p:sp>
      <p:pic>
        <p:nvPicPr>
          <p:cNvPr id="15363" name="Content Placeholder 9" descr="marx.jpg"/>
          <p:cNvPicPr>
            <a:picLocks noGrp="1" noChangeAspect="1"/>
          </p:cNvPicPr>
          <p:nvPr>
            <p:ph sz="half" idx="2"/>
          </p:nvPr>
        </p:nvPicPr>
        <p:blipFill>
          <a:blip r:embed="rId2"/>
          <a:srcRect/>
          <a:stretch>
            <a:fillRect/>
          </a:stretch>
        </p:blipFill>
        <p:spPr>
          <a:xfrm>
            <a:off x="5214938" y="928688"/>
            <a:ext cx="914400" cy="1114425"/>
          </a:xfrm>
        </p:spPr>
      </p:pic>
      <p:pic>
        <p:nvPicPr>
          <p:cNvPr id="15364" name="Picture 10" descr="stuart hall.jpg"/>
          <p:cNvPicPr>
            <a:picLocks noChangeAspect="1"/>
          </p:cNvPicPr>
          <p:nvPr/>
        </p:nvPicPr>
        <p:blipFill>
          <a:blip r:embed="rId3"/>
          <a:srcRect/>
          <a:stretch>
            <a:fillRect/>
          </a:stretch>
        </p:blipFill>
        <p:spPr bwMode="auto">
          <a:xfrm>
            <a:off x="7858125" y="2500313"/>
            <a:ext cx="1028700" cy="1357312"/>
          </a:xfrm>
          <a:prstGeom prst="rect">
            <a:avLst/>
          </a:prstGeom>
          <a:noFill/>
          <a:ln w="9525">
            <a:noFill/>
            <a:miter lim="800000"/>
            <a:headEnd/>
            <a:tailEnd/>
          </a:ln>
        </p:spPr>
      </p:pic>
      <p:pic>
        <p:nvPicPr>
          <p:cNvPr id="15365" name="Picture 11" descr="zigmund bauman.jpg"/>
          <p:cNvPicPr>
            <a:picLocks noChangeAspect="1"/>
          </p:cNvPicPr>
          <p:nvPr/>
        </p:nvPicPr>
        <p:blipFill>
          <a:blip r:embed="rId4"/>
          <a:srcRect/>
          <a:stretch>
            <a:fillRect/>
          </a:stretch>
        </p:blipFill>
        <p:spPr bwMode="auto">
          <a:xfrm>
            <a:off x="6429375" y="785813"/>
            <a:ext cx="1219200" cy="1219200"/>
          </a:xfrm>
          <a:prstGeom prst="rect">
            <a:avLst/>
          </a:prstGeom>
          <a:noFill/>
          <a:ln w="9525">
            <a:noFill/>
            <a:miter lim="800000"/>
            <a:headEnd/>
            <a:tailEnd/>
          </a:ln>
        </p:spPr>
      </p:pic>
      <p:pic>
        <p:nvPicPr>
          <p:cNvPr id="15366" name="Picture 12" descr="bel hooks.jpg"/>
          <p:cNvPicPr>
            <a:picLocks noChangeAspect="1"/>
          </p:cNvPicPr>
          <p:nvPr/>
        </p:nvPicPr>
        <p:blipFill>
          <a:blip r:embed="rId5"/>
          <a:srcRect/>
          <a:stretch>
            <a:fillRect/>
          </a:stretch>
        </p:blipFill>
        <p:spPr bwMode="auto">
          <a:xfrm>
            <a:off x="7500938" y="4143375"/>
            <a:ext cx="1352550" cy="1066800"/>
          </a:xfrm>
          <a:prstGeom prst="rect">
            <a:avLst/>
          </a:prstGeom>
          <a:noFill/>
          <a:ln w="9525">
            <a:noFill/>
            <a:miter lim="800000"/>
            <a:headEnd/>
            <a:tailEnd/>
          </a:ln>
        </p:spPr>
      </p:pic>
      <p:pic>
        <p:nvPicPr>
          <p:cNvPr id="15367" name="Picture 13" descr="paulo freire.jpg"/>
          <p:cNvPicPr>
            <a:picLocks noChangeAspect="1"/>
          </p:cNvPicPr>
          <p:nvPr/>
        </p:nvPicPr>
        <p:blipFill>
          <a:blip r:embed="rId6"/>
          <a:srcRect/>
          <a:stretch>
            <a:fillRect/>
          </a:stretch>
        </p:blipFill>
        <p:spPr bwMode="auto">
          <a:xfrm>
            <a:off x="6429375" y="2500313"/>
            <a:ext cx="952500" cy="1390650"/>
          </a:xfrm>
          <a:prstGeom prst="rect">
            <a:avLst/>
          </a:prstGeom>
          <a:noFill/>
          <a:ln w="9525">
            <a:noFill/>
            <a:miter lim="800000"/>
            <a:headEnd/>
            <a:tailEnd/>
          </a:ln>
        </p:spPr>
      </p:pic>
      <p:pic>
        <p:nvPicPr>
          <p:cNvPr id="15368" name="Picture 14" descr="giroux.jpg"/>
          <p:cNvPicPr>
            <a:picLocks noChangeAspect="1"/>
          </p:cNvPicPr>
          <p:nvPr/>
        </p:nvPicPr>
        <p:blipFill>
          <a:blip r:embed="rId7"/>
          <a:srcRect/>
          <a:stretch>
            <a:fillRect/>
          </a:stretch>
        </p:blipFill>
        <p:spPr bwMode="auto">
          <a:xfrm>
            <a:off x="7715250" y="1071563"/>
            <a:ext cx="985838" cy="1285875"/>
          </a:xfrm>
          <a:prstGeom prst="rect">
            <a:avLst/>
          </a:prstGeom>
          <a:noFill/>
          <a:ln w="9525">
            <a:noFill/>
            <a:miter lim="800000"/>
            <a:headEnd/>
            <a:tailEnd/>
          </a:ln>
        </p:spPr>
      </p:pic>
      <p:pic>
        <p:nvPicPr>
          <p:cNvPr id="15369" name="Picture 15" descr="joyce canaan.jpg"/>
          <p:cNvPicPr>
            <a:picLocks noChangeAspect="1"/>
          </p:cNvPicPr>
          <p:nvPr/>
        </p:nvPicPr>
        <p:blipFill>
          <a:blip r:embed="rId8"/>
          <a:srcRect/>
          <a:stretch>
            <a:fillRect/>
          </a:stretch>
        </p:blipFill>
        <p:spPr bwMode="auto">
          <a:xfrm>
            <a:off x="4929188" y="2286000"/>
            <a:ext cx="914400" cy="914400"/>
          </a:xfrm>
          <a:prstGeom prst="rect">
            <a:avLst/>
          </a:prstGeom>
          <a:noFill/>
          <a:ln w="9525">
            <a:noFill/>
            <a:miter lim="800000"/>
            <a:headEnd/>
            <a:tailEnd/>
          </a:ln>
        </p:spPr>
      </p:pic>
      <p:pic>
        <p:nvPicPr>
          <p:cNvPr id="15370" name="Picture 16" descr="coversation pieces.jpg"/>
          <p:cNvPicPr>
            <a:picLocks noChangeAspect="1"/>
          </p:cNvPicPr>
          <p:nvPr/>
        </p:nvPicPr>
        <p:blipFill>
          <a:blip r:embed="rId9"/>
          <a:srcRect/>
          <a:stretch>
            <a:fillRect/>
          </a:stretch>
        </p:blipFill>
        <p:spPr bwMode="auto">
          <a:xfrm>
            <a:off x="5072063" y="4071938"/>
            <a:ext cx="2428875" cy="2571750"/>
          </a:xfrm>
          <a:prstGeom prst="rect">
            <a:avLst/>
          </a:prstGeom>
          <a:noFill/>
          <a:ln w="9525">
            <a:noFill/>
            <a:miter lim="800000"/>
            <a:headEnd/>
            <a:tailEnd/>
          </a:ln>
        </p:spPr>
      </p:pic>
      <p:pic>
        <p:nvPicPr>
          <p:cNvPr id="15371" name="Picture 17" descr="bourdieu.jpg"/>
          <p:cNvPicPr>
            <a:picLocks noChangeAspect="1"/>
          </p:cNvPicPr>
          <p:nvPr/>
        </p:nvPicPr>
        <p:blipFill>
          <a:blip r:embed="rId10"/>
          <a:srcRect/>
          <a:stretch>
            <a:fillRect/>
          </a:stretch>
        </p:blipFill>
        <p:spPr bwMode="auto">
          <a:xfrm>
            <a:off x="8001000" y="5429250"/>
            <a:ext cx="685800" cy="1019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1175"/>
          </a:xfrm>
        </p:spPr>
        <p:txBody>
          <a:bodyPr rtlCol="0">
            <a:normAutofit fontScale="90000"/>
          </a:bodyPr>
          <a:lstStyle/>
          <a:p>
            <a:pPr fontAlgn="auto">
              <a:spcAft>
                <a:spcPts val="0"/>
              </a:spcAft>
              <a:defRPr/>
            </a:pPr>
            <a:r>
              <a:rPr lang="en-GB" dirty="0" smtClean="0"/>
              <a:t>Why?</a:t>
            </a:r>
            <a:endParaRPr lang="en-GB" dirty="0"/>
          </a:p>
        </p:txBody>
      </p:sp>
      <p:sp>
        <p:nvSpPr>
          <p:cNvPr id="3" name="Content Placeholder 2"/>
          <p:cNvSpPr>
            <a:spLocks noGrp="1"/>
          </p:cNvSpPr>
          <p:nvPr>
            <p:ph idx="1"/>
          </p:nvPr>
        </p:nvSpPr>
        <p:spPr>
          <a:xfrm>
            <a:off x="457200" y="857250"/>
            <a:ext cx="8229600" cy="5786438"/>
          </a:xfrm>
        </p:spPr>
        <p:txBody>
          <a:bodyPr rtlCol="0">
            <a:normAutofit lnSpcReduction="10000"/>
          </a:bodyPr>
          <a:lstStyle/>
          <a:p>
            <a:pPr fontAlgn="auto">
              <a:spcAft>
                <a:spcPts val="0"/>
              </a:spcAft>
              <a:buFont typeface="Arial" pitchFamily="34" charset="0"/>
              <a:buChar char="•"/>
              <a:defRPr/>
            </a:pPr>
            <a:r>
              <a:rPr lang="en-GB" dirty="0" smtClean="0"/>
              <a:t>Understanding the context within which we work – </a:t>
            </a:r>
            <a:r>
              <a:rPr lang="en-GB" dirty="0" err="1" smtClean="0"/>
              <a:t>performativity</a:t>
            </a:r>
            <a:r>
              <a:rPr lang="en-GB" dirty="0" smtClean="0"/>
              <a:t>, neo liberalism, the institution</a:t>
            </a:r>
          </a:p>
          <a:p>
            <a:pPr fontAlgn="auto">
              <a:spcAft>
                <a:spcPts val="0"/>
              </a:spcAft>
              <a:buFont typeface="Arial" pitchFamily="34" charset="0"/>
              <a:buChar char="•"/>
              <a:defRPr/>
            </a:pPr>
            <a:r>
              <a:rPr lang="en-GB" dirty="0" smtClean="0"/>
              <a:t>The role of educational developers in relation to ‘others’ who sometimes resist our work  </a:t>
            </a:r>
          </a:p>
          <a:p>
            <a:pPr fontAlgn="auto">
              <a:spcAft>
                <a:spcPts val="0"/>
              </a:spcAft>
              <a:buFont typeface="Arial" pitchFamily="34" charset="0"/>
              <a:buChar char="•"/>
              <a:defRPr/>
            </a:pPr>
            <a:r>
              <a:rPr lang="en-GB" dirty="0" smtClean="0"/>
              <a:t>The theoretical , methodological and epistemological frameworks we use  to understand our experience and plan our approaches</a:t>
            </a:r>
          </a:p>
          <a:p>
            <a:pPr fontAlgn="auto">
              <a:spcAft>
                <a:spcPts val="0"/>
              </a:spcAft>
              <a:buFont typeface="Arial" pitchFamily="34" charset="0"/>
              <a:buChar char="•"/>
              <a:defRPr/>
            </a:pPr>
            <a:r>
              <a:rPr lang="en-GB" dirty="0" smtClean="0"/>
              <a:t>A discourse of practice and persuasion</a:t>
            </a:r>
          </a:p>
          <a:p>
            <a:pPr fontAlgn="auto">
              <a:spcAft>
                <a:spcPts val="0"/>
              </a:spcAft>
              <a:buFont typeface="Arial" pitchFamily="34" charset="0"/>
              <a:buNone/>
              <a:defRPr/>
            </a:pPr>
            <a:r>
              <a:rPr lang="en-GB" i="1" dirty="0" smtClean="0">
                <a:solidFill>
                  <a:srgbClr val="7030A0"/>
                </a:solidFill>
              </a:rPr>
              <a:t>To what extent does our work chime with our political /ideological perspectives?</a:t>
            </a:r>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The context for UKPSF</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GB" dirty="0" smtClean="0"/>
              <a:t>Audit culture and mechanisms of accountability which de professionalise</a:t>
            </a:r>
          </a:p>
          <a:p>
            <a:pPr fontAlgn="auto">
              <a:spcAft>
                <a:spcPts val="0"/>
              </a:spcAft>
              <a:buFont typeface="Arial" pitchFamily="34" charset="0"/>
              <a:buChar char="•"/>
              <a:defRPr/>
            </a:pPr>
            <a:r>
              <a:rPr lang="en-GB" dirty="0" smtClean="0"/>
              <a:t>Continually proving yourself against new criteria / new rules of the game , same for academics</a:t>
            </a:r>
          </a:p>
          <a:p>
            <a:pPr fontAlgn="auto">
              <a:spcAft>
                <a:spcPts val="0"/>
              </a:spcAft>
              <a:buFont typeface="Arial" pitchFamily="34" charset="0"/>
              <a:buChar char="•"/>
              <a:defRPr/>
            </a:pPr>
            <a:r>
              <a:rPr lang="en-GB" dirty="0" smtClean="0"/>
              <a:t>Everything has exchange value / use value – </a:t>
            </a:r>
            <a:r>
              <a:rPr lang="en-GB" dirty="0" err="1" smtClean="0"/>
              <a:t>commodification</a:t>
            </a:r>
            <a:endParaRPr lang="en-GB" dirty="0" smtClean="0"/>
          </a:p>
          <a:p>
            <a:pPr fontAlgn="auto">
              <a:spcAft>
                <a:spcPts val="0"/>
              </a:spcAft>
              <a:buFont typeface="Arial" pitchFamily="34" charset="0"/>
              <a:buChar char="•"/>
              <a:defRPr/>
            </a:pPr>
            <a:r>
              <a:rPr lang="en-GB" dirty="0" smtClean="0"/>
              <a:t>Offering dialogue to those who don’t want it / don’t want it with us</a:t>
            </a:r>
          </a:p>
          <a:p>
            <a:pPr fontAlgn="auto">
              <a:spcAft>
                <a:spcPts val="0"/>
              </a:spcAft>
              <a:buFont typeface="Arial" pitchFamily="34" charset="0"/>
              <a:buChar char="•"/>
              <a:defRPr/>
            </a:pPr>
            <a:r>
              <a:rPr lang="en-GB" dirty="0" smtClean="0"/>
              <a:t>The position of educational development work in the university – power, cultural capital , benevolent imperialism etc?</a:t>
            </a:r>
          </a:p>
          <a:p>
            <a:pPr fontAlgn="auto">
              <a:spcAft>
                <a:spcPts val="0"/>
              </a:spcAft>
              <a:buFont typeface="Arial" pitchFamily="34" charset="0"/>
              <a:buChar char="•"/>
              <a:defRPr/>
            </a:pPr>
            <a:r>
              <a:rPr lang="en-GB" dirty="0" smtClean="0"/>
              <a:t>Patronage and academia</a:t>
            </a:r>
          </a:p>
          <a:p>
            <a:pPr fontAlgn="auto">
              <a:spcAft>
                <a:spcPts val="0"/>
              </a:spcAft>
              <a:buFont typeface="Arial" pitchFamily="34" charset="0"/>
              <a:buNone/>
              <a:defRPr/>
            </a:pPr>
            <a:endParaRPr lang="en-GB" dirty="0" smtClean="0"/>
          </a:p>
          <a:p>
            <a:pPr fontAlgn="auto">
              <a:spcAft>
                <a:spcPts val="0"/>
              </a:spcAft>
              <a:buFont typeface="Arial" pitchFamily="34" charset="0"/>
              <a:buNone/>
              <a:defRPr/>
            </a:pPr>
            <a:r>
              <a:rPr lang="en-GB" dirty="0" smtClean="0">
                <a:solidFill>
                  <a:srgbClr val="CC3300"/>
                </a:solidFill>
              </a:rPr>
              <a:t>‘Schizophrenic representation of self’    Ball</a:t>
            </a:r>
          </a:p>
          <a:p>
            <a:pPr fontAlgn="auto">
              <a:spcAft>
                <a:spcPts val="0"/>
              </a:spcAft>
              <a:buFont typeface="Arial" pitchFamily="34" charset="0"/>
              <a:buNone/>
              <a:defRPr/>
            </a:pPr>
            <a:endParaRPr lang="en-GB" dirty="0" smtClean="0">
              <a:solidFill>
                <a:srgbClr val="CC3300"/>
              </a:solidFill>
            </a:endParaRPr>
          </a:p>
          <a:p>
            <a:pPr fontAlgn="auto">
              <a:spcAft>
                <a:spcPts val="0"/>
              </a:spcAft>
              <a:buFont typeface="Arial" pitchFamily="34" charset="0"/>
              <a:buNone/>
              <a:defRPr/>
            </a:pPr>
            <a:r>
              <a:rPr lang="en-GB" dirty="0" smtClean="0">
                <a:solidFill>
                  <a:srgbClr val="CC3300"/>
                </a:solidFill>
              </a:rPr>
              <a:t>‘Symbolic violence’  </a:t>
            </a:r>
          </a:p>
          <a:p>
            <a:pPr fontAlgn="auto">
              <a:spcAft>
                <a:spcPts val="0"/>
              </a:spcAft>
              <a:buFont typeface="Arial" pitchFamily="34" charset="0"/>
              <a:buNone/>
              <a:defRPr/>
            </a:pPr>
            <a:r>
              <a:rPr lang="en-GB" dirty="0" smtClean="0">
                <a:solidFill>
                  <a:srgbClr val="CC3300"/>
                </a:solidFill>
              </a:rPr>
              <a:t>‘The Don </a:t>
            </a:r>
            <a:r>
              <a:rPr lang="en-GB" dirty="0" err="1" smtClean="0">
                <a:solidFill>
                  <a:srgbClr val="CC3300"/>
                </a:solidFill>
              </a:rPr>
              <a:t>Quioxte</a:t>
            </a:r>
            <a:r>
              <a:rPr lang="en-GB" dirty="0" smtClean="0">
                <a:solidFill>
                  <a:srgbClr val="CC3300"/>
                </a:solidFill>
              </a:rPr>
              <a:t> Effect – always doubting yourself ‘  </a:t>
            </a:r>
            <a:r>
              <a:rPr lang="en-GB" dirty="0" err="1" smtClean="0">
                <a:solidFill>
                  <a:srgbClr val="CC3300"/>
                </a:solidFill>
              </a:rPr>
              <a:t>Bourdieu</a:t>
            </a:r>
            <a:r>
              <a:rPr lang="en-GB" dirty="0" smtClean="0">
                <a:solidFill>
                  <a:srgbClr val="CC3300"/>
                </a:solidFill>
              </a:rPr>
              <a:t> </a:t>
            </a:r>
          </a:p>
          <a:p>
            <a:pPr fontAlgn="auto">
              <a:spcAft>
                <a:spcPts val="0"/>
              </a:spcAft>
              <a:buFont typeface="Arial" pitchFamily="34" charset="0"/>
              <a:buNone/>
              <a:defRPr/>
            </a:pPr>
            <a:endParaRPr lang="en-GB" dirty="0" smtClean="0">
              <a:solidFill>
                <a:srgbClr val="CC3300"/>
              </a:solidFill>
            </a:endParaRPr>
          </a:p>
          <a:p>
            <a:pPr fontAlgn="auto">
              <a:spcAft>
                <a:spcPts val="0"/>
              </a:spcAft>
              <a:buFont typeface="Arial" pitchFamily="34" charset="0"/>
              <a:buNone/>
              <a:defRPr/>
            </a:pPr>
            <a:r>
              <a:rPr lang="en-GB" dirty="0" smtClean="0">
                <a:solidFill>
                  <a:srgbClr val="CC3300"/>
                </a:solidFill>
              </a:rPr>
              <a:t>‘Border – crossing’ Giroux</a:t>
            </a:r>
            <a:endParaRPr lang="en-GB" dirty="0">
              <a:solidFill>
                <a:srgbClr val="CC3300"/>
              </a:solidFill>
            </a:endParaRPr>
          </a:p>
        </p:txBody>
      </p:sp>
      <p:sp>
        <p:nvSpPr>
          <p:cNvPr id="4" name="Content Placeholder 3"/>
          <p:cNvSpPr>
            <a:spLocks noGrp="1"/>
          </p:cNvSpPr>
          <p:nvPr>
            <p:ph sz="half" idx="4294967295"/>
          </p:nvPr>
        </p:nvSpPr>
        <p:spPr>
          <a:xfrm>
            <a:off x="8643938" y="928688"/>
            <a:ext cx="500062" cy="5715000"/>
          </a:xfrm>
        </p:spPr>
        <p:txBody>
          <a:bodyPr rtlCol="0">
            <a:normAutofit/>
          </a:bodyPr>
          <a:lstStyle/>
          <a:p>
            <a:pPr fontAlgn="auto">
              <a:spcAft>
                <a:spcPts val="0"/>
              </a:spcAft>
              <a:buFont typeface="Arial" pitchFamily="34" charset="0"/>
              <a:buChar char="•"/>
              <a:defRPr/>
            </a:pPr>
            <a:endParaRPr lang="en-GB" dirty="0" smtClean="0"/>
          </a:p>
          <a:p>
            <a:pPr fontAlgn="auto">
              <a:spcAft>
                <a:spcPts val="0"/>
              </a:spcAft>
              <a:buFont typeface="Arial" pitchFamily="34" charset="0"/>
              <a:buNone/>
              <a:defRPr/>
            </a:pPr>
            <a:endParaRPr lang="en-GB" dirty="0" smtClean="0">
              <a:solidFill>
                <a:schemeClr val="accent5">
                  <a:lumMod val="50000"/>
                </a:schemeClr>
              </a:solidFill>
            </a:endParaRPr>
          </a:p>
          <a:p>
            <a:pPr fontAlgn="auto">
              <a:spcAft>
                <a:spcPts val="0"/>
              </a:spcAft>
              <a:buFont typeface="Arial" pitchFamily="34" charset="0"/>
              <a:buNone/>
              <a:defRPr/>
            </a:pPr>
            <a:endParaRPr lang="en-GB" dirty="0" smtClean="0">
              <a:solidFill>
                <a:schemeClr val="accent5">
                  <a:lumMod val="50000"/>
                </a:schemeClr>
              </a:solidFill>
            </a:endParaRPr>
          </a:p>
          <a:p>
            <a:pPr fontAlgn="auto">
              <a:spcAft>
                <a:spcPts val="0"/>
              </a:spcAft>
              <a:buFont typeface="Arial" pitchFamily="34" charset="0"/>
              <a:buNone/>
              <a:defRPr/>
            </a:pPr>
            <a:endParaRPr lang="en-GB" dirty="0" smtClean="0">
              <a:solidFill>
                <a:schemeClr val="accent5">
                  <a:lumMod val="50000"/>
                </a:schemeClr>
              </a:solidFill>
            </a:endParaRPr>
          </a:p>
          <a:p>
            <a:pPr fontAlgn="auto">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3"/>
          <p:cNvSpPr>
            <a:spLocks noGrp="1"/>
          </p:cNvSpPr>
          <p:nvPr>
            <p:ph type="title"/>
          </p:nvPr>
        </p:nvSpPr>
        <p:spPr/>
        <p:txBody>
          <a:bodyPr/>
          <a:lstStyle/>
          <a:p>
            <a:r>
              <a:rPr lang="en-GB" smtClean="0"/>
              <a:t>The context for UKPSF</a:t>
            </a:r>
          </a:p>
        </p:txBody>
      </p:sp>
      <p:sp>
        <p:nvSpPr>
          <p:cNvPr id="5" name="Content Placeholder 4"/>
          <p:cNvSpPr>
            <a:spLocks noGrp="1"/>
          </p:cNvSpPr>
          <p:nvPr>
            <p:ph idx="1"/>
          </p:nvPr>
        </p:nvSpPr>
        <p:spPr>
          <a:xfrm>
            <a:off x="457200" y="1214438"/>
            <a:ext cx="8229600" cy="4911725"/>
          </a:xfrm>
        </p:spPr>
        <p:txBody>
          <a:bodyPr rtlCol="0">
            <a:normAutofit fontScale="62500" lnSpcReduction="20000"/>
          </a:bodyPr>
          <a:lstStyle/>
          <a:p>
            <a:pPr fontAlgn="auto">
              <a:spcAft>
                <a:spcPts val="0"/>
              </a:spcAft>
              <a:buFont typeface="Arial" pitchFamily="34" charset="0"/>
              <a:buChar char="•"/>
              <a:defRPr/>
            </a:pPr>
            <a:r>
              <a:rPr lang="en-GB" dirty="0" smtClean="0"/>
              <a:t>Offering possibilities of space for thinking / changing / agency – helping people become fuller human beings</a:t>
            </a:r>
          </a:p>
          <a:p>
            <a:pPr fontAlgn="auto">
              <a:spcAft>
                <a:spcPts val="0"/>
              </a:spcAft>
              <a:buFont typeface="Arial" pitchFamily="34" charset="0"/>
              <a:buChar char="•"/>
              <a:defRPr/>
            </a:pPr>
            <a:r>
              <a:rPr lang="en-GB" dirty="0" smtClean="0"/>
              <a:t>Teaching as transformational – a form of political action -understanding the factors that are operating / the academy as a site of struggle</a:t>
            </a:r>
          </a:p>
          <a:p>
            <a:pPr fontAlgn="auto">
              <a:spcAft>
                <a:spcPts val="0"/>
              </a:spcAft>
              <a:buFont typeface="Arial" pitchFamily="34" charset="0"/>
              <a:buChar char="•"/>
              <a:defRPr/>
            </a:pPr>
            <a:r>
              <a:rPr lang="en-GB" dirty="0" smtClean="0"/>
              <a:t>Teachers as students – closer links between teaching and learning, lecturers and students/educational developers and students and teachers </a:t>
            </a:r>
          </a:p>
          <a:p>
            <a:pPr fontAlgn="auto">
              <a:spcAft>
                <a:spcPts val="0"/>
              </a:spcAft>
              <a:buFont typeface="Arial" pitchFamily="34" charset="0"/>
              <a:buChar char="•"/>
              <a:defRPr/>
            </a:pPr>
            <a:r>
              <a:rPr lang="en-GB" dirty="0" smtClean="0"/>
              <a:t>Pedagogy of HOPE – possibility that it will make a difference to lives</a:t>
            </a:r>
          </a:p>
          <a:p>
            <a:pPr fontAlgn="auto">
              <a:spcAft>
                <a:spcPts val="0"/>
              </a:spcAft>
              <a:buFont typeface="Arial" pitchFamily="34" charset="0"/>
              <a:buChar char="•"/>
              <a:defRPr/>
            </a:pPr>
            <a:r>
              <a:rPr lang="en-GB" dirty="0" smtClean="0"/>
              <a:t>Opening up dialogue with people – listening as well as talking</a:t>
            </a:r>
          </a:p>
          <a:p>
            <a:pPr fontAlgn="auto">
              <a:spcAft>
                <a:spcPts val="0"/>
              </a:spcAft>
              <a:buFont typeface="Arial" pitchFamily="34" charset="0"/>
              <a:buChar char="•"/>
              <a:defRPr/>
            </a:pPr>
            <a:endParaRPr lang="en-GB" dirty="0" smtClean="0"/>
          </a:p>
          <a:p>
            <a:pPr fontAlgn="auto">
              <a:spcAft>
                <a:spcPts val="0"/>
              </a:spcAft>
              <a:buFont typeface="Arial" pitchFamily="34" charset="0"/>
              <a:buNone/>
              <a:defRPr/>
            </a:pPr>
            <a:r>
              <a:rPr lang="en-GB" dirty="0" smtClean="0">
                <a:solidFill>
                  <a:srgbClr val="79116D"/>
                </a:solidFill>
              </a:rPr>
              <a:t>     </a:t>
            </a:r>
            <a:r>
              <a:rPr lang="en-GB" dirty="0" smtClean="0">
                <a:solidFill>
                  <a:srgbClr val="CC3300"/>
                </a:solidFill>
              </a:rPr>
              <a:t>‘...ambivalence that keeps the other alive. It is certainty that closes people off’ </a:t>
            </a:r>
            <a:r>
              <a:rPr lang="en-GB" dirty="0" err="1" smtClean="0">
                <a:solidFill>
                  <a:srgbClr val="CC3300"/>
                </a:solidFill>
              </a:rPr>
              <a:t>Zigmund</a:t>
            </a:r>
            <a:r>
              <a:rPr lang="en-GB" dirty="0" smtClean="0">
                <a:solidFill>
                  <a:srgbClr val="CC3300"/>
                </a:solidFill>
              </a:rPr>
              <a:t> Bauman</a:t>
            </a:r>
          </a:p>
          <a:p>
            <a:pPr fontAlgn="auto">
              <a:spcAft>
                <a:spcPts val="0"/>
              </a:spcAft>
              <a:buFont typeface="Arial" pitchFamily="34" charset="0"/>
              <a:buNone/>
              <a:defRPr/>
            </a:pPr>
            <a:endParaRPr lang="en-GB" dirty="0" smtClean="0">
              <a:solidFill>
                <a:srgbClr val="CC3300"/>
              </a:solidFill>
            </a:endParaRPr>
          </a:p>
          <a:p>
            <a:pPr fontAlgn="auto">
              <a:spcAft>
                <a:spcPts val="0"/>
              </a:spcAft>
              <a:buFont typeface="Arial" pitchFamily="34" charset="0"/>
              <a:buNone/>
              <a:defRPr/>
            </a:pPr>
            <a:r>
              <a:rPr lang="en-GB" dirty="0" smtClean="0">
                <a:solidFill>
                  <a:srgbClr val="CC3300"/>
                </a:solidFill>
              </a:rPr>
              <a:t>‘remember how people are silenced and realise that even our strategies can silence them’ </a:t>
            </a:r>
            <a:r>
              <a:rPr lang="en-GB" dirty="0" err="1" smtClean="0">
                <a:solidFill>
                  <a:srgbClr val="CC3300"/>
                </a:solidFill>
              </a:rPr>
              <a:t>Gurnam</a:t>
            </a:r>
            <a:r>
              <a:rPr lang="en-GB" dirty="0" smtClean="0">
                <a:solidFill>
                  <a:srgbClr val="CC3300"/>
                </a:solidFill>
              </a:rPr>
              <a:t> Singh</a:t>
            </a:r>
          </a:p>
          <a:p>
            <a:pPr fontAlgn="auto">
              <a:spcAft>
                <a:spcPts val="0"/>
              </a:spcAft>
              <a:buFont typeface="Arial" pitchFamily="34" charset="0"/>
              <a:buNone/>
              <a:defRPr/>
            </a:pPr>
            <a:endParaRPr lang="en-GB" dirty="0" smtClean="0">
              <a:solidFill>
                <a:srgbClr val="CC3300"/>
              </a:solidFill>
            </a:endParaRPr>
          </a:p>
          <a:p>
            <a:pPr fontAlgn="auto">
              <a:spcAft>
                <a:spcPts val="0"/>
              </a:spcAft>
              <a:buFont typeface="Arial" pitchFamily="34" charset="0"/>
              <a:buNone/>
              <a:defRPr/>
            </a:pPr>
            <a:r>
              <a:rPr lang="en-GB" dirty="0" smtClean="0">
                <a:solidFill>
                  <a:srgbClr val="CC3300"/>
                </a:solidFill>
              </a:rPr>
              <a:t>‘the academic activist’  Mike </a:t>
            </a:r>
            <a:r>
              <a:rPr lang="en-GB" dirty="0" err="1" smtClean="0">
                <a:solidFill>
                  <a:srgbClr val="CC3300"/>
                </a:solidFill>
              </a:rPr>
              <a:t>Neary</a:t>
            </a:r>
            <a:endParaRPr lang="en-GB" dirty="0" smtClean="0">
              <a:solidFill>
                <a:srgbClr val="CC3300"/>
              </a:solidFill>
            </a:endParaRPr>
          </a:p>
          <a:p>
            <a:pPr fontAlgn="auto">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sz="3100" dirty="0" smtClean="0"/>
              <a:t>Using ‘symbolic violence’ with staff to reduce it in the classroom– the role of educational developers?</a:t>
            </a:r>
            <a:endParaRPr lang="en-GB" sz="3100" dirty="0"/>
          </a:p>
        </p:txBody>
      </p:sp>
      <p:sp>
        <p:nvSpPr>
          <p:cNvPr id="5" name="Content Placeholder 4"/>
          <p:cNvSpPr>
            <a:spLocks noGrp="1"/>
          </p:cNvSpPr>
          <p:nvPr>
            <p:ph sz="half" idx="1"/>
          </p:nvPr>
        </p:nvSpPr>
        <p:spPr>
          <a:xfrm>
            <a:off x="457200" y="1357313"/>
            <a:ext cx="6686550" cy="5286375"/>
          </a:xfrm>
        </p:spPr>
        <p:txBody>
          <a:bodyPr rtlCol="0">
            <a:normAutofit fontScale="70000" lnSpcReduction="20000"/>
          </a:bodyPr>
          <a:lstStyle/>
          <a:p>
            <a:pPr fontAlgn="auto">
              <a:spcAft>
                <a:spcPts val="0"/>
              </a:spcAft>
              <a:buFont typeface="Arial" pitchFamily="34" charset="0"/>
              <a:buNone/>
              <a:defRPr/>
            </a:pPr>
            <a:r>
              <a:rPr lang="en-GB" dirty="0" smtClean="0">
                <a:solidFill>
                  <a:schemeClr val="accent5">
                    <a:lumMod val="50000"/>
                  </a:schemeClr>
                </a:solidFill>
              </a:rPr>
              <a:t>Symbolic violence -</a:t>
            </a:r>
          </a:p>
          <a:p>
            <a:pPr fontAlgn="auto">
              <a:spcAft>
                <a:spcPts val="0"/>
              </a:spcAft>
              <a:buFont typeface="Arial" pitchFamily="34" charset="0"/>
              <a:buNone/>
              <a:defRPr/>
            </a:pPr>
            <a:r>
              <a:rPr lang="en-GB" i="1" dirty="0" smtClean="0"/>
              <a:t>	</a:t>
            </a:r>
            <a:r>
              <a:rPr lang="en-GB" sz="3800" i="1" dirty="0" smtClean="0">
                <a:solidFill>
                  <a:schemeClr val="accent5">
                    <a:lumMod val="50000"/>
                  </a:schemeClr>
                </a:solidFill>
              </a:rPr>
              <a:t>agents entrusted with acts of classification can fulfil their social function as social classifiers only because it is carried out in the guise of acts of academic classification. They only do well what they have to do (objectively) because they think they are doing something other than what they are doing, because they are doing something other than what they think they are doing, and because they believe in what they think they are doing. As </a:t>
            </a:r>
            <a:r>
              <a:rPr lang="en-GB" sz="3800" b="1" i="1" dirty="0" smtClean="0">
                <a:solidFill>
                  <a:schemeClr val="accent5">
                    <a:lumMod val="50000"/>
                  </a:schemeClr>
                </a:solidFill>
              </a:rPr>
              <a:t>fools fooled</a:t>
            </a:r>
            <a:r>
              <a:rPr lang="en-GB" sz="3800" i="1" dirty="0" smtClean="0">
                <a:solidFill>
                  <a:schemeClr val="accent5">
                    <a:lumMod val="50000"/>
                  </a:schemeClr>
                </a:solidFill>
              </a:rPr>
              <a:t>, they are the primary victims of their own actions.</a:t>
            </a:r>
            <a:r>
              <a:rPr lang="en-GB" sz="3800" dirty="0" smtClean="0">
                <a:solidFill>
                  <a:schemeClr val="accent5">
                    <a:lumMod val="50000"/>
                  </a:schemeClr>
                </a:solidFill>
              </a:rPr>
              <a:t>’ </a:t>
            </a:r>
          </a:p>
          <a:p>
            <a:pPr fontAlgn="auto">
              <a:spcAft>
                <a:spcPts val="0"/>
              </a:spcAft>
              <a:buFont typeface="Arial" pitchFamily="34" charset="0"/>
              <a:buNone/>
              <a:defRPr/>
            </a:pPr>
            <a:endParaRPr lang="en-GB" dirty="0">
              <a:solidFill>
                <a:schemeClr val="accent5">
                  <a:lumMod val="50000"/>
                </a:schemeClr>
              </a:solidFill>
            </a:endParaRPr>
          </a:p>
          <a:p>
            <a:pPr fontAlgn="auto">
              <a:spcAft>
                <a:spcPts val="0"/>
              </a:spcAft>
              <a:buFont typeface="Arial" pitchFamily="34" charset="0"/>
              <a:buNone/>
              <a:defRPr/>
            </a:pPr>
            <a:r>
              <a:rPr lang="en-GB" sz="2300" dirty="0" smtClean="0"/>
              <a:t>P </a:t>
            </a:r>
            <a:r>
              <a:rPr lang="en-GB" sz="2300" dirty="0" err="1" smtClean="0"/>
              <a:t>Bourdieu</a:t>
            </a:r>
            <a:r>
              <a:rPr lang="en-GB" sz="2300" dirty="0" smtClean="0"/>
              <a:t>, </a:t>
            </a:r>
            <a:r>
              <a:rPr lang="en-GB" sz="2300" i="1" dirty="0" smtClean="0"/>
              <a:t>The State Nobility: Elite Schools in the Field of Power</a:t>
            </a:r>
            <a:r>
              <a:rPr lang="en-GB" sz="2300" dirty="0" smtClean="0"/>
              <a:t> (Cambridge, 1996), p39</a:t>
            </a:r>
            <a:endParaRPr lang="en-GB" sz="2300" dirty="0" smtClean="0">
              <a:solidFill>
                <a:schemeClr val="accent5">
                  <a:lumMod val="50000"/>
                </a:schemeClr>
              </a:solidFill>
            </a:endParaRPr>
          </a:p>
          <a:p>
            <a:pPr fontAlgn="auto">
              <a:spcAft>
                <a:spcPts val="0"/>
              </a:spcAft>
              <a:buFont typeface="Arial" pitchFamily="34" charset="0"/>
              <a:buNone/>
              <a:defRPr/>
            </a:pPr>
            <a:endParaRPr lang="en-GB" dirty="0"/>
          </a:p>
        </p:txBody>
      </p:sp>
      <p:pic>
        <p:nvPicPr>
          <p:cNvPr id="19459" name="Content Placeholder 6" descr="bourdieu.jpg"/>
          <p:cNvPicPr>
            <a:picLocks noGrp="1" noChangeAspect="1"/>
          </p:cNvPicPr>
          <p:nvPr>
            <p:ph sz="half" idx="2"/>
          </p:nvPr>
        </p:nvPicPr>
        <p:blipFill>
          <a:blip r:embed="rId2"/>
          <a:srcRect/>
          <a:stretch>
            <a:fillRect/>
          </a:stretch>
        </p:blipFill>
        <p:spPr>
          <a:xfrm>
            <a:off x="7215188" y="2143125"/>
            <a:ext cx="1357312" cy="15716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612"/>
          </a:xfrm>
        </p:spPr>
        <p:txBody>
          <a:bodyPr rtlCol="0">
            <a:normAutofit fontScale="90000"/>
          </a:bodyPr>
          <a:lstStyle/>
          <a:p>
            <a:pPr fontAlgn="auto">
              <a:spcAft>
                <a:spcPts val="0"/>
              </a:spcAft>
              <a:defRPr/>
            </a:pPr>
            <a:r>
              <a:rPr lang="en-GB" dirty="0" smtClean="0"/>
              <a:t>Some questions – 5 – 10 minute discussion</a:t>
            </a:r>
            <a:endParaRPr lang="en-GB" dirty="0"/>
          </a:p>
        </p:txBody>
      </p:sp>
      <p:sp>
        <p:nvSpPr>
          <p:cNvPr id="4" name="Content Placeholder 3"/>
          <p:cNvSpPr>
            <a:spLocks noGrp="1"/>
          </p:cNvSpPr>
          <p:nvPr>
            <p:ph sz="half" idx="1"/>
          </p:nvPr>
        </p:nvSpPr>
        <p:spPr>
          <a:xfrm>
            <a:off x="457200" y="1214438"/>
            <a:ext cx="4038600" cy="5357812"/>
          </a:xfrm>
        </p:spPr>
        <p:txBody>
          <a:bodyPr rtlCol="0">
            <a:normAutofit fontScale="70000" lnSpcReduction="20000"/>
          </a:bodyPr>
          <a:lstStyle/>
          <a:p>
            <a:pPr fontAlgn="auto">
              <a:spcAft>
                <a:spcPts val="0"/>
              </a:spcAft>
              <a:buFont typeface="Arial" pitchFamily="34" charset="0"/>
              <a:buChar char="•"/>
              <a:defRPr/>
            </a:pPr>
            <a:r>
              <a:rPr lang="en-GB" dirty="0" smtClean="0">
                <a:solidFill>
                  <a:schemeClr val="bg2">
                    <a:lumMod val="25000"/>
                  </a:schemeClr>
                </a:solidFill>
              </a:rPr>
              <a:t>Does a managerial  or power discourse impact upon your attempts to encourage CPD?</a:t>
            </a:r>
          </a:p>
          <a:p>
            <a:pPr fontAlgn="auto">
              <a:spcAft>
                <a:spcPts val="0"/>
              </a:spcAft>
              <a:buFont typeface="Arial" pitchFamily="34" charset="0"/>
              <a:buChar char="•"/>
              <a:defRPr/>
            </a:pPr>
            <a:endParaRPr lang="en-GB" dirty="0" smtClean="0">
              <a:solidFill>
                <a:schemeClr val="bg2">
                  <a:lumMod val="25000"/>
                </a:schemeClr>
              </a:solidFill>
            </a:endParaRPr>
          </a:p>
          <a:p>
            <a:pPr fontAlgn="auto">
              <a:spcAft>
                <a:spcPts val="0"/>
              </a:spcAft>
              <a:buFont typeface="Arial" pitchFamily="34" charset="0"/>
              <a:buNone/>
              <a:defRPr/>
            </a:pPr>
            <a:endParaRPr lang="en-GB" dirty="0" smtClean="0">
              <a:solidFill>
                <a:schemeClr val="bg2">
                  <a:lumMod val="25000"/>
                </a:schemeClr>
              </a:solidFill>
            </a:endParaRPr>
          </a:p>
          <a:p>
            <a:pPr fontAlgn="auto">
              <a:spcAft>
                <a:spcPts val="0"/>
              </a:spcAft>
              <a:buFont typeface="Arial" pitchFamily="34" charset="0"/>
              <a:buChar char="•"/>
              <a:defRPr/>
            </a:pPr>
            <a:r>
              <a:rPr lang="en-GB" dirty="0" smtClean="0">
                <a:solidFill>
                  <a:schemeClr val="bg2">
                    <a:lumMod val="25000"/>
                  </a:schemeClr>
                </a:solidFill>
              </a:rPr>
              <a:t>Could we be doing something other than what we think we are doing? Could that explain resistance to initiatives such as UKPSF? What </a:t>
            </a:r>
            <a:r>
              <a:rPr lang="en-GB" i="1" dirty="0" smtClean="0">
                <a:solidFill>
                  <a:schemeClr val="bg2">
                    <a:lumMod val="25000"/>
                  </a:schemeClr>
                </a:solidFill>
              </a:rPr>
              <a:t>are </a:t>
            </a:r>
            <a:r>
              <a:rPr lang="en-GB" dirty="0" smtClean="0">
                <a:solidFill>
                  <a:schemeClr val="bg2">
                    <a:lumMod val="25000"/>
                  </a:schemeClr>
                </a:solidFill>
              </a:rPr>
              <a:t>we doing?</a:t>
            </a:r>
          </a:p>
          <a:p>
            <a:pPr fontAlgn="auto">
              <a:spcAft>
                <a:spcPts val="0"/>
              </a:spcAft>
              <a:buFont typeface="Arial" pitchFamily="34" charset="0"/>
              <a:buNone/>
              <a:defRPr/>
            </a:pPr>
            <a:endParaRPr lang="en-GB" dirty="0" smtClean="0">
              <a:solidFill>
                <a:schemeClr val="bg2">
                  <a:lumMod val="25000"/>
                </a:schemeClr>
              </a:solidFill>
            </a:endParaRPr>
          </a:p>
          <a:p>
            <a:pPr fontAlgn="auto">
              <a:spcAft>
                <a:spcPts val="0"/>
              </a:spcAft>
              <a:buFont typeface="Arial" pitchFamily="34" charset="0"/>
              <a:buNone/>
              <a:defRPr/>
            </a:pPr>
            <a:endParaRPr lang="en-GB" dirty="0" smtClean="0">
              <a:solidFill>
                <a:schemeClr val="bg2">
                  <a:lumMod val="25000"/>
                </a:schemeClr>
              </a:solidFill>
            </a:endParaRPr>
          </a:p>
          <a:p>
            <a:pPr fontAlgn="auto">
              <a:spcAft>
                <a:spcPts val="0"/>
              </a:spcAft>
              <a:buFont typeface="Arial" pitchFamily="34" charset="0"/>
              <a:buNone/>
              <a:defRPr/>
            </a:pPr>
            <a:endParaRPr lang="en-GB" dirty="0" smtClean="0">
              <a:solidFill>
                <a:schemeClr val="bg2">
                  <a:lumMod val="25000"/>
                </a:schemeClr>
              </a:solidFill>
            </a:endParaRPr>
          </a:p>
          <a:p>
            <a:pPr fontAlgn="auto">
              <a:spcAft>
                <a:spcPts val="0"/>
              </a:spcAft>
              <a:buFont typeface="Arial" pitchFamily="34" charset="0"/>
              <a:buChar char="•"/>
              <a:defRPr/>
            </a:pPr>
            <a:r>
              <a:rPr lang="en-GB" dirty="0" smtClean="0">
                <a:solidFill>
                  <a:schemeClr val="bg2">
                    <a:lumMod val="25000"/>
                  </a:schemeClr>
                </a:solidFill>
              </a:rPr>
              <a:t>How might the actual approaches we choose transform social relations in a more positive way?</a:t>
            </a:r>
          </a:p>
          <a:p>
            <a:pPr fontAlgn="auto">
              <a:spcAft>
                <a:spcPts val="0"/>
              </a:spcAft>
              <a:buFont typeface="Arial" pitchFamily="34" charset="0"/>
              <a:buChar char="•"/>
              <a:defRPr/>
            </a:pPr>
            <a:endParaRPr lang="en-GB" dirty="0"/>
          </a:p>
          <a:p>
            <a:pPr fontAlgn="auto">
              <a:spcAft>
                <a:spcPts val="0"/>
              </a:spcAft>
              <a:buFont typeface="Arial" pitchFamily="34" charset="0"/>
              <a:buNone/>
              <a:defRPr/>
            </a:pPr>
            <a:r>
              <a:rPr lang="en-GB" dirty="0" smtClean="0">
                <a:solidFill>
                  <a:srgbClr val="FF0000"/>
                </a:solidFill>
              </a:rPr>
              <a:t>        Record on post its please</a:t>
            </a:r>
          </a:p>
        </p:txBody>
      </p:sp>
      <p:sp>
        <p:nvSpPr>
          <p:cNvPr id="5" name="Content Placeholder 4"/>
          <p:cNvSpPr>
            <a:spLocks noGrp="1"/>
          </p:cNvSpPr>
          <p:nvPr>
            <p:ph sz="half" idx="2"/>
          </p:nvPr>
        </p:nvSpPr>
        <p:spPr>
          <a:xfrm>
            <a:off x="4648200" y="1214438"/>
            <a:ext cx="4038600" cy="4911725"/>
          </a:xfrm>
        </p:spPr>
        <p:txBody>
          <a:bodyPr rtlCol="0">
            <a:normAutofit fontScale="70000" lnSpcReduction="20000"/>
          </a:bodyPr>
          <a:lstStyle/>
          <a:p>
            <a:pPr fontAlgn="auto">
              <a:spcAft>
                <a:spcPts val="0"/>
              </a:spcAft>
              <a:buFont typeface="Arial" pitchFamily="34" charset="0"/>
              <a:buNone/>
              <a:defRPr/>
            </a:pPr>
            <a:endParaRPr lang="en-GB" dirty="0"/>
          </a:p>
          <a:p>
            <a:pPr fontAlgn="auto">
              <a:spcAft>
                <a:spcPts val="0"/>
              </a:spcAft>
              <a:buFont typeface="Arial" pitchFamily="34" charset="0"/>
              <a:buNone/>
              <a:defRPr/>
            </a:pPr>
            <a:endParaRPr lang="en-GB" dirty="0"/>
          </a:p>
        </p:txBody>
      </p:sp>
      <p:pic>
        <p:nvPicPr>
          <p:cNvPr id="20484" name="Picture 6" descr="Tree.jpg"/>
          <p:cNvPicPr>
            <a:picLocks noChangeAspect="1"/>
          </p:cNvPicPr>
          <p:nvPr/>
        </p:nvPicPr>
        <p:blipFill>
          <a:blip r:embed="rId2"/>
          <a:srcRect/>
          <a:stretch>
            <a:fillRect/>
          </a:stretch>
        </p:blipFill>
        <p:spPr bwMode="auto">
          <a:xfrm>
            <a:off x="4714875" y="2000250"/>
            <a:ext cx="4071938" cy="4143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rtlCol="0">
            <a:normAutofit fontScale="90000"/>
          </a:bodyPr>
          <a:lstStyle/>
          <a:p>
            <a:pPr fontAlgn="auto">
              <a:spcAft>
                <a:spcPts val="0"/>
              </a:spcAft>
              <a:defRPr/>
            </a:pPr>
            <a:r>
              <a:rPr lang="en-GB" dirty="0" smtClean="0"/>
              <a:t>Understanding resistance as ‘</a:t>
            </a:r>
            <a:r>
              <a:rPr lang="en-GB" dirty="0" err="1" smtClean="0"/>
              <a:t>habitus</a:t>
            </a:r>
            <a:r>
              <a:rPr lang="en-GB" dirty="0" smtClean="0"/>
              <a:t>’</a:t>
            </a:r>
            <a:endParaRPr lang="en-GB" dirty="0"/>
          </a:p>
        </p:txBody>
      </p:sp>
      <p:sp>
        <p:nvSpPr>
          <p:cNvPr id="6" name="Content Placeholder 5"/>
          <p:cNvSpPr>
            <a:spLocks noGrp="1"/>
          </p:cNvSpPr>
          <p:nvPr>
            <p:ph idx="1"/>
          </p:nvPr>
        </p:nvSpPr>
        <p:spPr>
          <a:xfrm>
            <a:off x="457200" y="1214438"/>
            <a:ext cx="8229600" cy="5357812"/>
          </a:xfrm>
        </p:spPr>
        <p:txBody>
          <a:bodyPr rtlCol="0">
            <a:normAutofit fontScale="92500" lnSpcReduction="20000"/>
          </a:bodyPr>
          <a:lstStyle/>
          <a:p>
            <a:pPr fontAlgn="auto">
              <a:spcAft>
                <a:spcPts val="0"/>
              </a:spcAft>
              <a:buFont typeface="Arial" pitchFamily="34" charset="0"/>
              <a:buNone/>
              <a:defRPr/>
            </a:pPr>
            <a:r>
              <a:rPr lang="en-GB" i="1" dirty="0" smtClean="0">
                <a:solidFill>
                  <a:schemeClr val="accent5">
                    <a:lumMod val="50000"/>
                  </a:schemeClr>
                </a:solidFill>
              </a:rPr>
              <a:t>	</a:t>
            </a:r>
            <a:r>
              <a:rPr lang="en-GB" dirty="0" smtClean="0"/>
              <a:t>Economic obstacles are not sufficient to explain disparities in the educational attainment of children from different social classes. ..cultural habits and…dispositions inherited from” the family are fundamentally important to school success ...</a:t>
            </a:r>
          </a:p>
          <a:p>
            <a:pPr fontAlgn="auto">
              <a:spcAft>
                <a:spcPts val="0"/>
              </a:spcAft>
              <a:buFont typeface="Arial" pitchFamily="34" charset="0"/>
              <a:buNone/>
              <a:defRPr/>
            </a:pPr>
            <a:r>
              <a:rPr lang="en-GB" dirty="0" smtClean="0"/>
              <a:t>    Cultural “habits and dispositions” comprise a </a:t>
            </a:r>
            <a:r>
              <a:rPr lang="en-GB" i="1" dirty="0" smtClean="0"/>
              <a:t>resource </a:t>
            </a:r>
            <a:r>
              <a:rPr lang="en-GB" dirty="0" smtClean="0"/>
              <a:t>capable of generating “profits”; they are potentially subject to </a:t>
            </a:r>
            <a:r>
              <a:rPr lang="en-GB" i="1" dirty="0" smtClean="0"/>
              <a:t>monopolization </a:t>
            </a:r>
            <a:r>
              <a:rPr lang="en-GB" dirty="0" smtClean="0"/>
              <a:t>by individuals and groups; and, under appropriate conditions, they can be </a:t>
            </a:r>
            <a:r>
              <a:rPr lang="en-GB" i="1" dirty="0" smtClean="0"/>
              <a:t>transmitted </a:t>
            </a:r>
            <a:r>
              <a:rPr lang="en-GB" dirty="0" smtClean="0"/>
              <a:t>from one generation to the next (</a:t>
            </a:r>
            <a:r>
              <a:rPr lang="en-GB" dirty="0" err="1" smtClean="0"/>
              <a:t>Bourdieu</a:t>
            </a:r>
            <a:r>
              <a:rPr lang="en-GB" dirty="0" smtClean="0"/>
              <a:t> &amp; </a:t>
            </a:r>
            <a:r>
              <a:rPr lang="en-GB" dirty="0" err="1" smtClean="0"/>
              <a:t>Passeron</a:t>
            </a:r>
            <a:r>
              <a:rPr lang="en-GB" dirty="0" smtClean="0"/>
              <a:t> 1979 8-14). </a:t>
            </a:r>
          </a:p>
          <a:p>
            <a:pPr fontAlgn="auto">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283</TotalTime>
  <Words>975</Words>
  <Application>Microsoft Office PowerPoint</Application>
  <PresentationFormat>On-screen Show (4:3)</PresentationFormat>
  <Paragraphs>91</Paragraphs>
  <Slides>15</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15</vt:i4>
      </vt:variant>
    </vt:vector>
  </HeadingPairs>
  <TitlesOfParts>
    <vt:vector size="18" baseType="lpstr">
      <vt:lpstr>Calibri</vt:lpstr>
      <vt:lpstr>Arial</vt:lpstr>
      <vt:lpstr>Office Theme</vt:lpstr>
      <vt:lpstr>SEDA Workshop</vt:lpstr>
      <vt:lpstr>Suggested format</vt:lpstr>
      <vt:lpstr>Background – SEDA Grant</vt:lpstr>
      <vt:lpstr>Why?</vt:lpstr>
      <vt:lpstr>The context for UKPSF</vt:lpstr>
      <vt:lpstr>The context for UKPSF</vt:lpstr>
      <vt:lpstr>Using ‘symbolic violence’ with staff to reduce it in the classroom– the role of educational developers?</vt:lpstr>
      <vt:lpstr>Some questions – 5 – 10 minute discussion</vt:lpstr>
      <vt:lpstr>Understanding resistance as ‘habitus’</vt:lpstr>
      <vt:lpstr>3 types of cultural capital that create  ‘habitus’</vt:lpstr>
      <vt:lpstr>Being an educational developer and the role of ‘critical pedagogy’</vt:lpstr>
      <vt:lpstr>Paulo Freire Pedagogy of Indignation 2004</vt:lpstr>
      <vt:lpstr>Using Bourdieu and critical pedagogy to understand our work</vt:lpstr>
      <vt:lpstr>Some conclusions and questions..</vt:lpstr>
      <vt:lpstr>References etc.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SEDA Workshop</dc:title>
  <dc:creator>Julie.Hall</dc:creator>
  <cp:lastModifiedBy>Roz Grimmitt</cp:lastModifiedBy>
  <cp:revision>30</cp:revision>
  <dcterms:created xsi:type="dcterms:W3CDTF">2009-11-12T10:43:41Z</dcterms:created>
  <dcterms:modified xsi:type="dcterms:W3CDTF">2010-01-07T10:45:16Z</dcterms:modified>
</cp:coreProperties>
</file>